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4012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61" r:id="rId6"/>
    <p:sldId id="262" r:id="rId7"/>
    <p:sldId id="308" r:id="rId8"/>
    <p:sldId id="309" r:id="rId9"/>
    <p:sldId id="310" r:id="rId10"/>
    <p:sldId id="307" r:id="rId11"/>
    <p:sldId id="265" r:id="rId12"/>
    <p:sldId id="322" r:id="rId13"/>
    <p:sldId id="263" r:id="rId14"/>
    <p:sldId id="264" r:id="rId15"/>
    <p:sldId id="294" r:id="rId16"/>
    <p:sldId id="296" r:id="rId17"/>
    <p:sldId id="297" r:id="rId18"/>
    <p:sldId id="272" r:id="rId19"/>
    <p:sldId id="295" r:id="rId20"/>
    <p:sldId id="273" r:id="rId21"/>
    <p:sldId id="274" r:id="rId22"/>
    <p:sldId id="298" r:id="rId23"/>
    <p:sldId id="275" r:id="rId24"/>
    <p:sldId id="27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1" r:id="rId35"/>
    <p:sldId id="320" r:id="rId36"/>
    <p:sldId id="328" r:id="rId37"/>
    <p:sldId id="324" r:id="rId38"/>
    <p:sldId id="325" r:id="rId39"/>
    <p:sldId id="326" r:id="rId40"/>
    <p:sldId id="304" r:id="rId41"/>
    <p:sldId id="305" r:id="rId42"/>
    <p:sldId id="306" r:id="rId43"/>
    <p:sldId id="299" r:id="rId44"/>
    <p:sldId id="293" r:id="rId45"/>
    <p:sldId id="327" r:id="rId46"/>
    <p:sldId id="290" r:id="rId4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CD7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2267" autoAdjust="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b="1" i="1" dirty="0">
                <a:solidFill>
                  <a:schemeClr val="tx1"/>
                </a:solidFill>
                <a:latin typeface="Times New Roman"/>
                <a:ea typeface="DejaVu Sans"/>
              </a:rPr>
              <a:t>2016год (факт)</a:t>
            </a:r>
          </a:p>
        </c:rich>
      </c:tx>
      <c:layout>
        <c:manualLayout>
          <c:xMode val="edge"/>
          <c:yMode val="edge"/>
          <c:x val="0.40255685975347322"/>
          <c:y val="0"/>
        </c:manualLayout>
      </c:layout>
      <c:overlay val="0"/>
    </c:title>
    <c:autoTitleDeleted val="0"/>
    <c:view3D>
      <c:rotX val="30"/>
      <c:rotY val="0"/>
      <c:rAngAx val="0"/>
      <c:perspective val="2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0066CC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D04-45DE-9ACA-176E8F206349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D04-45DE-9ACA-176E8F206349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D04-45DE-9ACA-176E8F206349}"/>
              </c:ext>
            </c:extLst>
          </c:dPt>
          <c:dLbls>
            <c:dLbl>
              <c:idx val="0"/>
              <c:layout>
                <c:manualLayout>
                  <c:x val="-8.2188059047453618E-2"/>
                  <c:y val="-0.20641061405797581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794875,0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28823545528885"/>
                      <c:h val="0.6954474194225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04-45DE-9ACA-176E8F206349}"/>
                </c:ext>
              </c:extLst>
            </c:dLbl>
            <c:dLbl>
              <c:idx val="1"/>
              <c:layout>
                <c:manualLayout>
                  <c:x val="2.9464827543168006E-2"/>
                  <c:y val="-0.2304501120968823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785992,4</a:t>
                    </a:r>
                  </a:p>
                  <a:p>
                    <a:endParaRPr lang="en-US" sz="1800" dirty="0"/>
                  </a:p>
                  <a:p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4-45DE-9ACA-176E8F206349}"/>
                </c:ext>
              </c:extLst>
            </c:dLbl>
            <c:dLbl>
              <c:idx val="2"/>
              <c:layout>
                <c:manualLayout>
                  <c:x val="3.5494979513488387E-3"/>
                  <c:y val="0.10361166225653549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/>
                      <a:t>8892,6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/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/>
                  </a:p>
                </c:rich>
              </c:tx>
              <c:spPr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4-45DE-9ACA-176E8F206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794875</c:v>
                </c:pt>
                <c:pt idx="1">
                  <c:v>785992.4</c:v>
                </c:pt>
                <c:pt idx="2">
                  <c:v>8892.6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04-45DE-9ACA-176E8F20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9164125578873132"/>
          <c:y val="0.47688814999391604"/>
          <c:w val="0.10835873019887537"/>
          <c:h val="0.3670632716294309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77374503925471"/>
          <c:y val="0.10172662401574803"/>
          <c:w val="0.53607447506561678"/>
          <c:h val="0.7635442913385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13264697559687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0E-40A2-8017-52F60995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131.19999999999999</c:v>
                </c:pt>
                <c:pt idx="1">
                  <c:v>143.9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F-4D6D-B81E-69C5126B0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9125207943919578E-2"/>
                  <c:y val="8.43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E-40A2-8017-52F60995CA0D}"/>
                </c:ext>
              </c:extLst>
            </c:dLbl>
            <c:dLbl>
              <c:idx val="1"/>
              <c:layout>
                <c:manualLayout>
                  <c:x val="1.6180543673096424E-2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0E-40A2-8017-52F60995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121.5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F-4D6D-B81E-69C5126B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942016"/>
        <c:axId val="59943552"/>
        <c:axId val="0"/>
      </c:bar3DChart>
      <c:catAx>
        <c:axId val="5994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9943552"/>
        <c:crosses val="autoZero"/>
        <c:auto val="1"/>
        <c:lblAlgn val="ctr"/>
        <c:lblOffset val="100"/>
        <c:noMultiLvlLbl val="0"/>
      </c:catAx>
      <c:valAx>
        <c:axId val="59943552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942016"/>
        <c:crosses val="autoZero"/>
        <c:crossBetween val="between"/>
        <c:majorUnit val="10"/>
        <c:minorUnit val="3"/>
      </c:valAx>
    </c:plotArea>
    <c:legend>
      <c:legendPos val="r"/>
      <c:layout>
        <c:manualLayout>
          <c:xMode val="edge"/>
          <c:yMode val="edge"/>
          <c:x val="0.89224564908762038"/>
          <c:y val="0.39474434055118107"/>
          <c:w val="0.1077463242802691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92191601049867E-2"/>
          <c:y val="6.4226624015748038E-2"/>
          <c:w val="0.53607447506561678"/>
          <c:h val="0.7635442913385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722684319821287E-3"/>
                  <c:y val="0.12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2016 год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F-4D6D-B81E-69C5126B0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180671079955321E-2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2016 год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F-4D6D-B81E-69C5126B03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4722684319821287E-3"/>
                  <c:y val="0.1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2016 год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FF-4D6D-B81E-69C5126B03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обсти жилищно-коммунального хозяйства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26469755968724E-2"/>
                  <c:y val="9.062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2016 год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9F-4E48-AF39-D4EE1C211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769472"/>
        <c:axId val="71783552"/>
        <c:axId val="0"/>
      </c:bar3DChart>
      <c:catAx>
        <c:axId val="7176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1783552"/>
        <c:crosses val="autoZero"/>
        <c:auto val="1"/>
        <c:lblAlgn val="ctr"/>
        <c:lblOffset val="100"/>
        <c:noMultiLvlLbl val="0"/>
      </c:catAx>
      <c:valAx>
        <c:axId val="7178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76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6818259131483"/>
          <c:y val="1.0693925357632913E-3"/>
          <c:w val="0.30596047341839105"/>
          <c:h val="0.9989306074642364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B05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45376117629442E-2"/>
          <c:y val="4.8601624015748031E-2"/>
          <c:w val="0.79105787762712354"/>
          <c:h val="0.829497293307086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471.3</c:v>
                </c:pt>
                <c:pt idx="1">
                  <c:v>469.8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8-4C61-ABB6-802B66B55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453.1</c:v>
                </c:pt>
                <c:pt idx="1">
                  <c:v>460.2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8-4C61-ABB6-802B66B55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574656"/>
        <c:axId val="71576192"/>
        <c:axId val="0"/>
      </c:bar3DChart>
      <c:catAx>
        <c:axId val="7157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576192"/>
        <c:crosses val="autoZero"/>
        <c:auto val="1"/>
        <c:lblAlgn val="ctr"/>
        <c:lblOffset val="100"/>
        <c:noMultiLvlLbl val="0"/>
      </c:catAx>
      <c:valAx>
        <c:axId val="715761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574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5.2.6. Муниципальные услуги, оказанные образовательными учреждениями за 2016 год (человек)</a:t>
            </a:r>
          </a:p>
        </c:rich>
      </c:tx>
      <c:layout>
        <c:manualLayout>
          <c:xMode val="edge"/>
          <c:yMode val="edge"/>
          <c:x val="0.13825349956255467"/>
          <c:y val="4.8128732819041474E-2"/>
        </c:manualLayout>
      </c:layout>
      <c:overlay val="0"/>
      <c:spPr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c:spPr>
    </c:title>
    <c:autoTitleDeleted val="0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32983377077866"/>
          <c:y val="0.23023242353836104"/>
          <c:w val="0.54184033245844265"/>
          <c:h val="0.683239758244678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колличество муниципальных услуг оказываемых образовательными учреждениями на 2017 год(человек)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2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484E-485F-823C-5EF96E811A91}"/>
              </c:ext>
            </c:extLst>
          </c:dPt>
          <c:dPt>
            <c:idx val="1"/>
            <c:invertIfNegative val="0"/>
            <c:bubble3D val="0"/>
            <c:explosion val="6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84E-485F-823C-5EF96E811A91}"/>
              </c:ext>
            </c:extLst>
          </c:dPt>
          <c:dPt>
            <c:idx val="2"/>
            <c:invertIfNegative val="0"/>
            <c:bubble3D val="0"/>
            <c:explosion val="19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84E-485F-823C-5EF96E811A91}"/>
              </c:ext>
            </c:extLst>
          </c:dPt>
          <c:dPt>
            <c:idx val="3"/>
            <c:invertIfNegative val="0"/>
            <c:bubble3D val="0"/>
            <c:explosion val="28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484E-485F-823C-5EF96E811A91}"/>
              </c:ext>
            </c:extLst>
          </c:dPt>
          <c:dPt>
            <c:idx val="4"/>
            <c:invertIfNegative val="0"/>
            <c:bubble3D val="0"/>
            <c:explosion val="36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484E-485F-823C-5EF96E811A91}"/>
              </c:ext>
            </c:extLst>
          </c:dPt>
          <c:dLbls>
            <c:dLbl>
              <c:idx val="0"/>
              <c:layout>
                <c:manualLayout>
                  <c:x val="0"/>
                  <c:y val="-5.031640249263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4E-485F-823C-5EF96E811A91}"/>
                </c:ext>
              </c:extLst>
            </c:dLbl>
            <c:dLbl>
              <c:idx val="1"/>
              <c:layout>
                <c:manualLayout>
                  <c:x val="-5.5555555555555558E-3"/>
                  <c:y val="-3.937805412467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4E-485F-823C-5EF96E811A91}"/>
                </c:ext>
              </c:extLst>
            </c:dLbl>
            <c:dLbl>
              <c:idx val="2"/>
              <c:layout>
                <c:manualLayout>
                  <c:x val="1.8055555555555554E-2"/>
                  <c:y val="-1.750135738874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4E-485F-823C-5EF96E811A91}"/>
                </c:ext>
              </c:extLst>
            </c:dLbl>
            <c:dLbl>
              <c:idx val="3"/>
              <c:layout>
                <c:manualLayout>
                  <c:x val="1.1111111111111112E-2"/>
                  <c:y val="-3.719038445107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4E-485F-823C-5EF96E811A91}"/>
                </c:ext>
              </c:extLst>
            </c:dLbl>
            <c:dLbl>
              <c:idx val="4"/>
              <c:layout>
                <c:manualLayout>
                  <c:x val="1.8055555555555554E-2"/>
                  <c:y val="-4.812873281904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4E-485F-823C-5EF96E811A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 </c:v>
                </c:pt>
                <c:pt idx="1">
                  <c:v>Общедоступоное и бесплатное начальное общее, основное общее, среднее общее образование</c:v>
                </c:pt>
                <c:pt idx="2">
                  <c:v>Дополнительное образование в сфере УО</c:v>
                </c:pt>
                <c:pt idx="3">
                  <c:v>Дополнительное образование в сфере физической культуры</c:v>
                </c:pt>
                <c:pt idx="4">
                  <c:v>Дополнительное образование в сфере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1913</c:v>
                </c:pt>
                <c:pt idx="1">
                  <c:v>5246</c:v>
                </c:pt>
                <c:pt idx="2" formatCode="#,##0">
                  <c:v>3958</c:v>
                </c:pt>
                <c:pt idx="3">
                  <c:v>880</c:v>
                </c:pt>
                <c:pt idx="4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4E-485F-823C-5EF96E811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71728128"/>
        <c:axId val="71738112"/>
        <c:axId val="71805120"/>
      </c:bar3DChart>
      <c:catAx>
        <c:axId val="7172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738112"/>
        <c:crosses val="autoZero"/>
        <c:auto val="1"/>
        <c:lblAlgn val="ctr"/>
        <c:lblOffset val="100"/>
        <c:noMultiLvlLbl val="0"/>
      </c:catAx>
      <c:valAx>
        <c:axId val="7173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728128"/>
        <c:crosses val="autoZero"/>
        <c:crossBetween val="between"/>
      </c:valAx>
      <c:serAx>
        <c:axId val="71805120"/>
        <c:scaling>
          <c:orientation val="minMax"/>
        </c:scaling>
        <c:delete val="1"/>
        <c:axPos val="b"/>
        <c:majorTickMark val="out"/>
        <c:minorTickMark val="none"/>
        <c:tickLblPos val="nextTo"/>
        <c:crossAx val="71738112"/>
        <c:crosses val="autoZero"/>
      </c:serAx>
    </c:plotArea>
    <c:legend>
      <c:legendPos val="tr"/>
      <c:layout>
        <c:manualLayout>
          <c:xMode val="edge"/>
          <c:yMode val="edge"/>
          <c:x val="0.70416666666666672"/>
          <c:y val="0.33028351509939946"/>
          <c:w val="0.29583333333333334"/>
          <c:h val="0.5225576304540154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565199495138062E-2"/>
                  <c:y val="0.10312499999999999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8E-44A1-ABF9-2A7791011A1C}"/>
                </c:ext>
              </c:extLst>
            </c:dLbl>
            <c:dLbl>
              <c:idx val="1"/>
              <c:layout>
                <c:manualLayout>
                  <c:x val="1.1565199495138062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EF-4EE6-9687-22A29C896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46.7</c:v>
                </c:pt>
                <c:pt idx="1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F-42A6-9EDC-08590ED4F3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5.7825997475690312E-3"/>
                  <c:y val="0.10625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8E-44A1-ABF9-2A7791011A1C}"/>
                </c:ext>
              </c:extLst>
            </c:dLbl>
            <c:dLbl>
              <c:idx val="1"/>
              <c:layout>
                <c:manualLayout>
                  <c:x val="1.3010849432030321E-2"/>
                  <c:y val="0.12812499999999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EF-4EE6-9687-22A29C8968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42.6</c:v>
                </c:pt>
                <c:pt idx="1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F-42A6-9EDC-08590ED4F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680384"/>
        <c:axId val="71681920"/>
        <c:axId val="0"/>
      </c:bar3DChart>
      <c:catAx>
        <c:axId val="7168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681920"/>
        <c:crosses val="autoZero"/>
        <c:auto val="1"/>
        <c:lblAlgn val="ctr"/>
        <c:lblOffset val="100"/>
        <c:noMultiLvlLbl val="0"/>
      </c:catAx>
      <c:valAx>
        <c:axId val="7168192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68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34231897730853"/>
          <c:y val="0.32831446850393703"/>
          <c:w val="0.1053943687495560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5.2.7. Муниципальные услуги, оказанные  учреждениями культуры 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за 2016 год (тыс. человек)</a:t>
            </a:r>
            <a:endParaRPr lang="ru-RU" dirty="0"/>
          </a:p>
        </c:rich>
      </c:tx>
      <c:layout>
        <c:manualLayout>
          <c:xMode val="edge"/>
          <c:yMode val="edge"/>
          <c:x val="0.1499096675415573"/>
          <c:y val="4.4302923155707684E-2"/>
        </c:manualLayout>
      </c:layout>
      <c:overlay val="0"/>
      <c:spPr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c:spPr>
    </c:title>
    <c:autoTitleDeleted val="0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33333333333333"/>
          <c:y val="0.19363621648850146"/>
          <c:w val="0.52737018810148728"/>
          <c:h val="0.654769122467233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колличество муниципальных услуг оказываемых  учреждениями культуры на 2017 год(человек)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CEE-432C-AC3A-A97450FDF7B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1CEE-432C-AC3A-A97450FDF7B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CEE-432C-AC3A-A97450FDF7B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1CEE-432C-AC3A-A97450FDF7BA}"/>
              </c:ext>
            </c:extLst>
          </c:dPt>
          <c:dLbls>
            <c:dLbl>
              <c:idx val="0"/>
              <c:layout>
                <c:manualLayout>
                  <c:x val="1.4712817147856518E-2"/>
                  <c:y val="2.4057010536421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E-432C-AC3A-A97450FDF7BA}"/>
                </c:ext>
              </c:extLst>
            </c:dLbl>
            <c:dLbl>
              <c:idx val="1"/>
              <c:layout>
                <c:manualLayout>
                  <c:x val="8.3333333333333332E-3"/>
                  <c:y val="0.11075730788926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E-432C-AC3A-A97450FDF7BA}"/>
                </c:ext>
              </c:extLst>
            </c:dLbl>
            <c:dLbl>
              <c:idx val="2"/>
              <c:layout>
                <c:manualLayout>
                  <c:x val="8.192475940507437E-3"/>
                  <c:y val="7.8804958299437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EE-432C-AC3A-A97450FDF7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Публичный показ музейных предметов, музейных коллекций</c:v>
                </c:pt>
                <c:pt idx="1">
                  <c:v>Организация библиотечного обслуживания населения публичному показу музейных предметов, музейных коллекций</c:v>
                </c:pt>
                <c:pt idx="2">
                  <c:v>Показ спектаклей и театральных постановок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88</c:v>
                </c:pt>
                <c:pt idx="2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EE-432C-AC3A-A97450FD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71911296"/>
        <c:axId val="71912832"/>
        <c:axId val="0"/>
      </c:bar3DChart>
      <c:catAx>
        <c:axId val="7191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912832"/>
        <c:crosses val="autoZero"/>
        <c:auto val="1"/>
        <c:lblAlgn val="ctr"/>
        <c:lblOffset val="100"/>
        <c:noMultiLvlLbl val="0"/>
      </c:catAx>
      <c:valAx>
        <c:axId val="7191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911296"/>
        <c:crosses val="autoZero"/>
        <c:crossBetween val="between"/>
        <c:majorUnit val="20"/>
        <c:minorUnit val="2"/>
      </c:valAx>
    </c:plotArea>
    <c:legend>
      <c:legendPos val="r"/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338966853728087E-3"/>
                  <c:y val="0.17917460444600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12-4656-A4CC-4F1DD4025144}"/>
                </c:ext>
              </c:extLst>
            </c:dLbl>
            <c:dLbl>
              <c:idx val="1"/>
              <c:layout>
                <c:manualLayout>
                  <c:x val="7.1694834268640432E-3"/>
                  <c:y val="0.11559651899742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E1-42C6-8F71-08F8BF87F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43.5</c:v>
                </c:pt>
                <c:pt idx="1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E-4961-ABE3-B4DE8AF3B4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338966853728086E-2"/>
                  <c:y val="0.1242662579222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2-4656-A4CC-4F1DD4025144}"/>
                </c:ext>
              </c:extLst>
            </c:dLbl>
            <c:dLbl>
              <c:idx val="1"/>
              <c:layout>
                <c:manualLayout>
                  <c:x val="1.1471173482982469E-2"/>
                  <c:y val="0.14738556172171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1-42C6-8F71-08F8BF87F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E-4961-ABE3-B4DE8AF3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037120"/>
        <c:axId val="72038656"/>
        <c:axId val="0"/>
      </c:bar3DChart>
      <c:catAx>
        <c:axId val="7203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2038656"/>
        <c:crosses val="autoZero"/>
        <c:auto val="1"/>
        <c:lblAlgn val="ctr"/>
        <c:lblOffset val="100"/>
        <c:noMultiLvlLbl val="0"/>
      </c:catAx>
      <c:valAx>
        <c:axId val="7203865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03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07138682874454"/>
          <c:y val="0.12286934055118111"/>
          <c:w val="9.5482502847470424E-2"/>
          <c:h val="0.155442275012310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2806374004420964E-2"/>
                  <c:y val="0.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3-43CF-BC99-F17E5A053DD0}"/>
                </c:ext>
              </c:extLst>
            </c:dLbl>
            <c:dLbl>
              <c:idx val="1"/>
              <c:layout>
                <c:manualLayout>
                  <c:x val="1.6724674269908708E-2"/>
                  <c:y val="0.1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D4-4DCB-9820-F3673CF10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5.5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8-46D1-A73B-0E99E41696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9765524137164835E-2"/>
                  <c:y val="0.19687499999999999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3-43CF-BC99-F17E5A053DD0}"/>
                </c:ext>
              </c:extLst>
            </c:dLbl>
            <c:dLbl>
              <c:idx val="1"/>
              <c:layout>
                <c:manualLayout>
                  <c:x val="2.1285949070792901E-2"/>
                  <c:y val="0.106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D4-4DCB-9820-F3673CF10B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5.0999999999999996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8-46D1-A73B-0E99E416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143616"/>
        <c:axId val="72145152"/>
        <c:axId val="0"/>
      </c:bar3DChart>
      <c:catAx>
        <c:axId val="7214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2145152"/>
        <c:crosses val="autoZero"/>
        <c:auto val="1"/>
        <c:lblAlgn val="ctr"/>
        <c:lblOffset val="100"/>
        <c:noMultiLvlLbl val="0"/>
      </c:catAx>
      <c:valAx>
        <c:axId val="72145152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14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61951737163301"/>
          <c:y val="0.37073868110236219"/>
          <c:w val="0.1012443780193005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6.2. Удельный вес расходов на реализацию муниципальных программ в общих расходах бюджета</a:t>
            </a:r>
          </a:p>
          <a:p>
            <a:pPr>
              <a:defRPr/>
            </a:pPr>
            <a:r>
              <a:rPr lang="ru-RU" dirty="0"/>
              <a:t>в  2016 году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и не программные расходы на 2017 год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DC7-474D-A377-093910311B8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DC7-474D-A377-093910311B86}"/>
              </c:ext>
            </c:extLst>
          </c:dPt>
          <c:dLbls>
            <c:dLbl>
              <c:idx val="0"/>
              <c:layout>
                <c:manualLayout>
                  <c:x val="4.5151356080489938E-2"/>
                  <c:y val="-1.915887101846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7-474D-A377-093910311B86}"/>
                </c:ext>
              </c:extLst>
            </c:dLbl>
            <c:dLbl>
              <c:idx val="1"/>
              <c:layout>
                <c:manualLayout>
                  <c:x val="5.5056977252843392E-2"/>
                  <c:y val="1.287751531058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C7-474D-A377-093910311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программные расходы</c:v>
                </c:pt>
                <c:pt idx="1">
                  <c:v>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8.5000000000000006E-2</c:v>
                </c:pt>
                <c:pt idx="1">
                  <c:v>0.91500000000000004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C7-474D-A377-093910311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82010061242347"/>
          <c:y val="0.59764664976010806"/>
          <c:w val="0.32701323272090987"/>
          <c:h val="0.402353350239891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95591627385316"/>
          <c:y val="0.15330313430092041"/>
          <c:w val="0.66185641208947799"/>
          <c:h val="0.63896385702508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2-48E3-BC77-763271FBFF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2-48E3-BC77-763271FBFF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0000"/>
                    <a:satMod val="130000"/>
                  </a:schemeClr>
                </a:gs>
                <a:gs pos="43000">
                  <a:schemeClr val="accent3">
                    <a:tint val="44000"/>
                    <a:satMod val="165000"/>
                  </a:schemeClr>
                </a:gs>
                <a:gs pos="93000">
                  <a:schemeClr val="accent3">
                    <a:tint val="15000"/>
                    <a:satMod val="165000"/>
                  </a:schemeClr>
                </a:gs>
                <a:gs pos="100000">
                  <a:schemeClr val="accent3">
                    <a:tint val="5000"/>
                    <a:satMod val="2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2-48E3-BC77-763271FBFF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2-48E3-BC77-763271FBF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694912"/>
        <c:axId val="20696448"/>
        <c:axId val="0"/>
      </c:bar3DChart>
      <c:catAx>
        <c:axId val="206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448"/>
        <c:crosses val="autoZero"/>
        <c:auto val="1"/>
        <c:lblAlgn val="ctr"/>
        <c:lblOffset val="100"/>
        <c:tickLblSkip val="1"/>
        <c:noMultiLvlLbl val="0"/>
      </c:catAx>
      <c:valAx>
        <c:axId val="206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49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69944108860382"/>
          <c:y val="0.1987235303406012"/>
          <c:w val="0.1750986816801372"/>
          <c:h val="0.436287796671122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152992.6</c:v>
                </c:pt>
                <c:pt idx="1">
                  <c:v>175440.4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D-45C1-B5E7-01D00F8580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53160</c:v>
                </c:pt>
                <c:pt idx="1">
                  <c:v>39425.5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D-45C1-B5E7-01D00F8580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5138.6000000000004</c:v>
                </c:pt>
                <c:pt idx="1">
                  <c:v>5993.2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D-45C1-B5E7-01D00F8580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6417.4</c:v>
                </c:pt>
                <c:pt idx="1">
                  <c:v>6919.7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0D-45C1-B5E7-01D00F8580D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Налоги на товары реализуемые на территории 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7118.3</c:v>
                </c:pt>
                <c:pt idx="1">
                  <c:v>10455.5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0D-45C1-B5E7-01D00F858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848320"/>
        <c:axId val="135850240"/>
        <c:axId val="0"/>
      </c:bar3DChart>
      <c:catAx>
        <c:axId val="13584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850240"/>
        <c:crosses val="autoZero"/>
        <c:auto val="1"/>
        <c:lblAlgn val="ctr"/>
        <c:lblOffset val="100"/>
        <c:noMultiLvlLbl val="0"/>
      </c:catAx>
      <c:valAx>
        <c:axId val="13585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84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00936773308751"/>
          <c:y val="0.67181011419151682"/>
          <c:w val="0.31599063226691287"/>
          <c:h val="0.3281898858084841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28241.9</c:v>
                </c:pt>
                <c:pt idx="1">
                  <c:v>23178.400000000001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C-4B86-AC1B-196110D320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1405.3</c:v>
                </c:pt>
                <c:pt idx="1">
                  <c:v>1773.1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C-4B86-AC1B-196110D320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2136</c:v>
                </c:pt>
                <c:pt idx="1">
                  <c:v>3014.9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1C-4B86-AC1B-196110D320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6983.2</c:v>
                </c:pt>
                <c:pt idx="1">
                  <c:v>26491.3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C-4B86-AC1B-196110D320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4212.2</c:v>
                </c:pt>
                <c:pt idx="1">
                  <c:v>4879.2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1C-4B86-AC1B-196110D320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948.3</c:v>
                </c:pt>
                <c:pt idx="1">
                  <c:v>1188.9000000000001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1C-4B86-AC1B-196110D32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220032"/>
        <c:axId val="136234112"/>
        <c:axId val="0"/>
      </c:bar3DChart>
      <c:catAx>
        <c:axId val="13622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234112"/>
        <c:crosses val="autoZero"/>
        <c:auto val="1"/>
        <c:lblAlgn val="ctr"/>
        <c:lblOffset val="100"/>
        <c:noMultiLvlLbl val="0"/>
      </c:catAx>
      <c:valAx>
        <c:axId val="13623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22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14236099370607"/>
          <c:y val="0.49963334019797256"/>
          <c:w val="0.31197765465672894"/>
          <c:h val="0.5003578531924635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0" baseline="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8.5827057863135978E-2"/>
          <c:y val="1.7697424791461538E-2"/>
          <c:w val="0.71672652313994101"/>
          <c:h val="0.92488182439394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268154.5</c:v>
                </c:pt>
                <c:pt idx="1">
                  <c:v>279435.7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3-4CD2-A3A6-A0063CE832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127862.9</c:v>
                </c:pt>
                <c:pt idx="1">
                  <c:v>110737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3-4CD2-A3A6-A0063CE832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52750</c:v>
                </c:pt>
                <c:pt idx="1">
                  <c:v>62286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3-4CD2-A3A6-A0063CE832F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5981.9</c:v>
                </c:pt>
                <c:pt idx="1">
                  <c:v>5781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53-4CD2-A3A6-A0063CE83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542528"/>
        <c:axId val="59556608"/>
        <c:axId val="0"/>
      </c:bar3DChart>
      <c:catAx>
        <c:axId val="5954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59556608"/>
        <c:crosses val="autoZero"/>
        <c:auto val="1"/>
        <c:lblAlgn val="ctr"/>
        <c:lblOffset val="100"/>
        <c:noMultiLvlLbl val="0"/>
      </c:catAx>
      <c:valAx>
        <c:axId val="5955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595425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20490718422587"/>
          <c:y val="0.42909694337313492"/>
          <c:w val="0.20028269805770371"/>
          <c:h val="0.5709030566268655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2015 год (факт)</a:t>
            </a:r>
          </a:p>
        </c:rich>
      </c:tx>
      <c:overlay val="1"/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3.6916571094174684E-2"/>
          <c:y val="4.4908178215172762E-2"/>
          <c:w val="0.63559381688589733"/>
          <c:h val="0.91257549065906363"/>
        </c:manualLayout>
      </c:layout>
      <c:pie3DChart>
        <c:varyColors val="1"/>
        <c:ser>
          <c:idx val="0"/>
          <c:order val="0"/>
          <c:tx>
            <c:strRef>
              <c:f>label 1</c:f>
              <c:strCache>
                <c:ptCount val="1"/>
              </c:strCache>
            </c:strRef>
          </c:tx>
          <c:spPr>
            <a:solidFill>
              <a:srgbClr val="93A299"/>
            </a:solidFill>
            <a:ln>
              <a:noFill/>
            </a:ln>
          </c:spPr>
          <c:explosion val="34"/>
          <c:dPt>
            <c:idx val="0"/>
            <c:bubble3D val="0"/>
            <c:spPr>
              <a:solidFill>
                <a:srgbClr val="82908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626-486A-8B2A-FE2976F0E337}"/>
              </c:ext>
            </c:extLst>
          </c:dPt>
          <c:dPt>
            <c:idx val="1"/>
            <c:bubble3D val="0"/>
            <c:spPr>
              <a:solidFill>
                <a:srgbClr val="9A7F5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626-486A-8B2A-FE2976F0E337}"/>
              </c:ext>
            </c:extLst>
          </c:dPt>
          <c:dPt>
            <c:idx val="2"/>
            <c:bubble3D val="0"/>
            <c:spPr>
              <a:solidFill>
                <a:srgbClr val="65554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626-486A-8B2A-FE2976F0E337}"/>
              </c:ext>
            </c:extLst>
          </c:dPt>
          <c:dPt>
            <c:idx val="3"/>
            <c:bubble3D val="0"/>
            <c:spPr>
              <a:solidFill>
                <a:srgbClr val="43505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1626-486A-8B2A-FE2976F0E337}"/>
              </c:ext>
            </c:extLst>
          </c:dPt>
          <c:dPt>
            <c:idx val="4"/>
            <c:bubble3D val="0"/>
            <c:spPr>
              <a:solidFill>
                <a:srgbClr val="727D8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1626-486A-8B2A-FE2976F0E337}"/>
              </c:ext>
            </c:extLst>
          </c:dPt>
          <c:dPt>
            <c:idx val="5"/>
            <c:bubble3D val="0"/>
            <c:spPr>
              <a:solidFill>
                <a:srgbClr val="6B3E3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1626-486A-8B2A-FE2976F0E337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1626-486A-8B2A-FE2976F0E337}"/>
              </c:ext>
            </c:extLst>
          </c:dPt>
          <c:dPt>
            <c:idx val="7"/>
            <c:bubble3D val="0"/>
            <c:spPr>
              <a:solidFill>
                <a:srgbClr val="C4B19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1626-486A-8B2A-FE2976F0E337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1626-486A-8B2A-FE2976F0E3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6-486A-8B2A-FE2976F0E3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26-486A-8B2A-FE2976F0E3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5,5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26-486A-8B2A-FE2976F0E3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26-486A-8B2A-FE2976F0E3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26-486A-8B2A-FE2976F0E337}"/>
                </c:ext>
              </c:extLst>
            </c:dLbl>
            <c:dLbl>
              <c:idx val="5"/>
              <c:layout>
                <c:manualLayout>
                  <c:x val="2.1808800420394337E-2"/>
                  <c:y val="-5.542428691849829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26-486A-8B2A-FE2976F0E337}"/>
                </c:ext>
              </c:extLst>
            </c:dLbl>
            <c:dLbl>
              <c:idx val="6"/>
              <c:layout>
                <c:manualLayout>
                  <c:x val="5.1581405631446016E-3"/>
                  <c:y val="-2.294134333482152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26-486A-8B2A-FE2976F0E33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26-486A-8B2A-FE2976F0E33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626-486A-8B2A-FE2976F0E3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кинематография, средства массовой информации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7</c:v>
                </c:pt>
                <c:pt idx="1">
                  <c:v>0.60000000000000064</c:v>
                </c:pt>
                <c:pt idx="2">
                  <c:v>8.7000000000000011</c:v>
                </c:pt>
                <c:pt idx="3">
                  <c:v>10.9</c:v>
                </c:pt>
                <c:pt idx="4">
                  <c:v>60.7</c:v>
                </c:pt>
                <c:pt idx="5">
                  <c:v>6</c:v>
                </c:pt>
                <c:pt idx="6">
                  <c:v>5.3</c:v>
                </c:pt>
                <c:pt idx="7">
                  <c:v>0.70000000000000062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626-486A-8B2A-FE2976F0E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legend>
    <c:plotVisOnly val="1"/>
    <c:dispBlanksAs val="zero"/>
    <c:showDLblsOverMax val="1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alpha val="48000"/>
          <a:satMod val="105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userShapes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2016 год</a:t>
            </a:r>
            <a:r>
              <a:rPr lang="ru-RU" baseline="0" dirty="0"/>
              <a:t> </a:t>
            </a:r>
            <a:r>
              <a:rPr lang="ru-RU" dirty="0"/>
              <a:t>(факт)</a:t>
            </a:r>
          </a:p>
        </c:rich>
      </c:tx>
      <c:layout>
        <c:manualLayout>
          <c:xMode val="edge"/>
          <c:yMode val="edge"/>
          <c:x val="0.38439937725173395"/>
          <c:y val="1.322769692256415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08772041201758E-3"/>
          <c:y val="0.10124864598377958"/>
          <c:w val="0.62379593175853021"/>
          <c:h val="0.862171751968504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2016г.(план)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2C-4403-B08D-02713FB89C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2C-4403-B08D-02713FB89CC9}"/>
                </c:ext>
              </c:extLst>
            </c:dLbl>
            <c:dLbl>
              <c:idx val="3"/>
              <c:layout>
                <c:manualLayout>
                  <c:x val="-4.5667048899328648E-2"/>
                  <c:y val="-4.8501555382735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2C-4403-B08D-02713FB89C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58,5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2C-4403-B08D-02713FB89CC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2C-4403-B08D-02713FB89CC9}"/>
                </c:ext>
              </c:extLst>
            </c:dLbl>
            <c:dLbl>
              <c:idx val="6"/>
              <c:layout>
                <c:manualLayout>
                  <c:x val="-7.8736291205739051E-3"/>
                  <c:y val="-1.10230807688034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2C-4403-B08D-02713FB89CC9}"/>
                </c:ext>
              </c:extLst>
            </c:dLbl>
            <c:dLbl>
              <c:idx val="7"/>
              <c:layout>
                <c:manualLayout>
                  <c:x val="2.3620887361721712E-2"/>
                  <c:y val="-4.8501555382735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2C-4403-B08D-02713FB89CC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2C-4403-B08D-02713FB89CC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Физическая культура</c:v>
                </c:pt>
                <c:pt idx="7">
                  <c:v>Обслуживание государственного и муниципального долга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6.9</c:v>
                </c:pt>
                <c:pt idx="1">
                  <c:v>0.5</c:v>
                </c:pt>
                <c:pt idx="2">
                  <c:v>6.2</c:v>
                </c:pt>
                <c:pt idx="3">
                  <c:v>15.4</c:v>
                </c:pt>
                <c:pt idx="4">
                  <c:v>59.2</c:v>
                </c:pt>
                <c:pt idx="5">
                  <c:v>6.5</c:v>
                </c:pt>
                <c:pt idx="6">
                  <c:v>0.6</c:v>
                </c:pt>
                <c:pt idx="7">
                  <c:v>0.04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2C-4403-B08D-02713FB89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93011811023627"/>
          <c:y val="0.1648996062992126"/>
          <c:w val="0.27862876347072546"/>
          <c:h val="0.5794793634040662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legend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alpha val="48000"/>
          <a:satMod val="105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65A-4AA8-BF18-65B73EBA4DC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65A-4AA8-BF18-65B73EBA4DC6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0.153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4D-47C5-89CB-9D82DC93741F}"/>
                </c:ext>
              </c:extLst>
            </c:dLbl>
            <c:dLbl>
              <c:idx val="1"/>
              <c:layout>
                <c:manualLayout>
                  <c:x val="1.6666666666666666E-2"/>
                  <c:y val="0.1093749999999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5A-4AA8-BF18-65B73EBA4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57.5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5A-4AA8-BF18-65B73EBA4D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4374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4D-47C5-89CB-9D82DC93741F}"/>
                </c:ext>
              </c:extLst>
            </c:dLbl>
            <c:dLbl>
              <c:idx val="1"/>
              <c:layout>
                <c:manualLayout>
                  <c:x val="1.8749999999999999E-2"/>
                  <c:y val="0.15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29-43A1-A969-B626A3EDC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48.3</c:v>
                </c:pt>
                <c:pt idx="1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4D-47C5-89CB-9D82DC937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704064"/>
        <c:axId val="59705600"/>
        <c:axId val="0"/>
      </c:bar3DChart>
      <c:catAx>
        <c:axId val="5970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705600"/>
        <c:crosses val="autoZero"/>
        <c:auto val="1"/>
        <c:lblAlgn val="ctr"/>
        <c:lblOffset val="100"/>
        <c:noMultiLvlLbl val="0"/>
      </c:catAx>
      <c:valAx>
        <c:axId val="5970560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970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9916778794128"/>
          <c:y val="6.2497126756030939E-2"/>
          <c:w val="0.54197244544844814"/>
          <c:h val="0.83408859743553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1494516482295618E-3"/>
                  <c:y val="-3.758689835919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17-4753-8943-6DC68D325F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4.8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3-4540-9E7A-E2465DBD39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172532417033028E-2"/>
                  <c:y val="-2.313039899027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7-4753-8943-6DC68D325F3A}"/>
                </c:ext>
              </c:extLst>
            </c:dLbl>
            <c:dLbl>
              <c:idx val="1"/>
              <c:layout>
                <c:manualLayout>
                  <c:x val="9.44835494468868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7-4753-8943-6DC68D325F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3-4540-9E7A-E2465DBD39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9763712"/>
        <c:axId val="59769600"/>
        <c:axId val="0"/>
      </c:bar3DChart>
      <c:catAx>
        <c:axId val="5976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769600"/>
        <c:crosses val="autoZero"/>
        <c:auto val="1"/>
        <c:lblAlgn val="ctr"/>
        <c:lblOffset val="100"/>
        <c:noMultiLvlLbl val="0"/>
      </c:catAx>
      <c:valAx>
        <c:axId val="59769600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chemeClr val="accent6">
                  <a:shade val="50000"/>
                  <a:satMod val="103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59763712"/>
        <c:crosses val="autoZero"/>
        <c:crossBetween val="between"/>
        <c:majorUnit val="1"/>
        <c:minorUnit val="0.2"/>
      </c:valAx>
    </c:plotArea>
    <c:legend>
      <c:legendPos val="r"/>
      <c:overlay val="1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4732750974938478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7-4029-AD53-798DD1C4BF23}"/>
                </c:ext>
              </c:extLst>
            </c:dLbl>
            <c:dLbl>
              <c:idx val="1"/>
              <c:layout>
                <c:manualLayout>
                  <c:x val="0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7-4029-AD53-798DD1C4BF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49.4</c:v>
                </c:pt>
                <c:pt idx="1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D-47BC-BDCF-A0CEF92A7D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462585136491426E-2"/>
                  <c:y val="-4.374999999999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7-4029-AD53-798DD1C4BF23}"/>
                </c:ext>
              </c:extLst>
            </c:dLbl>
            <c:dLbl>
              <c:idx val="1"/>
              <c:layout>
                <c:manualLayout>
                  <c:x val="2.8398445370476727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7-4029-AD53-798DD1C4BF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42.4</c:v>
                </c:pt>
                <c:pt idx="1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D-47BC-BDCF-A0CEF92A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869440"/>
        <c:axId val="59879424"/>
        <c:axId val="0"/>
      </c:bar3DChart>
      <c:catAx>
        <c:axId val="5986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879424"/>
        <c:crosses val="autoZero"/>
        <c:auto val="1"/>
        <c:lblAlgn val="ctr"/>
        <c:lblOffset val="100"/>
        <c:noMultiLvlLbl val="0"/>
      </c:catAx>
      <c:valAx>
        <c:axId val="5987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86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6134083030309"/>
          <c:y val="0.37945078740157479"/>
          <c:w val="9.9528371612193745E-2"/>
          <c:h val="0.321212106299212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0.75652</cdr:x>
      <cdr:y>0.06858</cdr:y>
    </cdr:from>
    <cdr:to>
      <cdr:x>0.94783</cdr:x>
      <cdr:y>0.13326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264682" y="381738"/>
          <a:ext cx="1584190" cy="36003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/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0.80435</cdr:x>
      <cdr:y>0.04762</cdr:y>
    </cdr:from>
    <cdr:to>
      <cdr:x>0.97826</cdr:x>
      <cdr:y>0.11111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660758" y="216028"/>
          <a:ext cx="1440142" cy="28802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/>
            <a:t>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0.40887</cdr:x>
      <cdr:y>0.08704</cdr:y>
    </cdr:from>
    <cdr:to>
      <cdr:x>0.58257</cdr:x>
      <cdr:y>0.15958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390069" y="432048"/>
          <a:ext cx="1440160" cy="36004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i="1" dirty="0">
              <a:solidFill>
                <a:schemeClr val="tx1"/>
              </a:solidFill>
            </a:rPr>
            <a:t>(в процентах</a:t>
          </a:r>
          <a:r>
            <a:rPr lang="ru-RU" sz="1200" i="1" dirty="0">
              <a:solidFill>
                <a:schemeClr val="tx1"/>
              </a:solidFill>
            </a:rPr>
            <a:t>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&lt;заголовок&gt;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 sz="1400"/>
              <a:t>&lt;дата/время&gt;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8A517613-BEFD-4BD2-AA30-8BAC91DEF1E0}" type="slidenum">
              <a:rPr lang="ru-RU" sz="1400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63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7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3120" cy="4462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3850560" y="9430200"/>
            <a:ext cx="2940480" cy="491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0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3120" cy="4462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3850560" y="9430200"/>
            <a:ext cx="2940480" cy="491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6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-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47260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"/>
            <a:ext cx="468052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stomShape 1"/>
          <p:cNvSpPr/>
          <p:nvPr/>
        </p:nvSpPr>
        <p:spPr>
          <a:xfrm>
            <a:off x="251640" y="1412640"/>
            <a:ext cx="8708040" cy="2022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5500" b="1" spc="-150" dirty="0">
                <a:latin typeface="Times New Roman"/>
                <a:ea typeface="DejaVu Sans"/>
              </a:rPr>
              <a:t>  БЮДЖЕТ ДЛЯ</a:t>
            </a:r>
          </a:p>
          <a:p>
            <a:pPr algn="ctr">
              <a:lnSpc>
                <a:spcPct val="100000"/>
              </a:lnSpc>
            </a:pPr>
            <a:r>
              <a:rPr lang="ru-RU" sz="5500" b="1" spc="-150" dirty="0">
                <a:latin typeface="Times New Roman"/>
                <a:ea typeface="DejaVu Sans"/>
              </a:rPr>
              <a:t>  ГРАЖДАН</a:t>
            </a:r>
            <a:endParaRPr spc="-150" dirty="0"/>
          </a:p>
        </p:txBody>
      </p:sp>
      <p:sp>
        <p:nvSpPr>
          <p:cNvPr id="43" name="CustomShape 2"/>
          <p:cNvSpPr/>
          <p:nvPr/>
        </p:nvSpPr>
        <p:spPr>
          <a:xfrm>
            <a:off x="1547664" y="3435120"/>
            <a:ext cx="6624736" cy="23701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/>
                <a:ea typeface="DejaVu Sans"/>
              </a:rPr>
              <a:t>к решению об исполнении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/>
                <a:ea typeface="DejaVu Sans"/>
              </a:rPr>
              <a:t> бюджета муниципального образования 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/>
                <a:ea typeface="DejaVu Sans"/>
              </a:rPr>
              <a:t>«город Бугуруслан»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/>
                <a:ea typeface="DejaVu Sans"/>
              </a:rPr>
              <a:t>за 2016 год</a:t>
            </a:r>
            <a:endParaRPr dirty="0"/>
          </a:p>
        </p:txBody>
      </p:sp>
      <p:pic>
        <p:nvPicPr>
          <p:cNvPr id="1036" name="Picture 12" descr="C:\Users\-\Desktop\Драмтеа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39752" cy="17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-\Desktop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1619672" cy="17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-\Desktop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205172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-\Desktop\Образовани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" y="3250209"/>
            <a:ext cx="2051131" cy="15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-\Desktop\г.Бугурусла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1"/>
            <a:ext cx="4968552" cy="2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-\Desktop\кул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"/>
            <a:ext cx="212372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-\Desktop\images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" y="4797152"/>
            <a:ext cx="2195147" cy="2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-\Desktop\imag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35120"/>
            <a:ext cx="1619673" cy="13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-\Desktop\mbou_licej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979712" cy="20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CustomShape 1"/>
          <p:cNvSpPr/>
          <p:nvPr/>
        </p:nvSpPr>
        <p:spPr>
          <a:xfrm>
            <a:off x="457200" y="428526"/>
            <a:ext cx="8224560" cy="343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2.3. Основные приоритеты бюджетной политики  МО «город Бугуруслан»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14282" y="1142984"/>
            <a:ext cx="8643998" cy="55721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hangingPunct="0"/>
            <a:r>
              <a:rPr lang="ru-RU" sz="1200" dirty="0">
                <a:solidFill>
                  <a:srgbClr val="292934"/>
                </a:solidFill>
                <a:latin typeface="Times New Roman"/>
                <a:ea typeface="Times New Roman"/>
              </a:rPr>
              <a:t>	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2016 году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Бюджетная политика была направлена на:</a:t>
            </a:r>
          </a:p>
          <a:p>
            <a:pPr lvl="0" fontAlgn="auto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Реализацию первоочередных мероприятий по обеспечению устойчивого развития экономики и социальной стабильности муниципального образования, определенных постановлением администрации муниципального образования «город Бугуруслан» от 27.02.2015 № 157-п.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планирования расходов на оплату труда, исходя из параметров повышения заработной платы работникам муниципальных учреждений, поименованных в Указах Президента социально-экономической направленности, установленных в планах мероприятий изменений в отраслях социальной сферы («дорожных картах»).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Приведение показателей муниципальных заданий на оказание услуг (выполнение работ) в соответствие с показателями, установленными в муниципальных  программах.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Продолжение работы, направленной на внедрение новых механизмов управления финансами, таких как: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а) введение «эффективного контракта» с работниками учреждений;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б) совершенствование расчета нормативных затрат на оказание услуг исходя из подходов, выработанных Министерством финансов Российской Федерации;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в) развитие механизма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нормативно-подушевого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финансирования расходов;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г) развитие механизма универсального расчета затрат на оказание однотипных услуг;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Оптимизацию сети учреждений, численности, а также типа и организационно-правовой формы учреждений.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Сокращение неэффективных расходов учреждений, отчуждение их непрофильного имущества, а также прекращение реализации ими функций, не обусловленных полномочиями муниципального образования.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Применение ведомственных перечней муниципальных услуг и работ, сформированных в соответствии с базовыми (отраслевыми) перечнями государственных и муниципальных услуг и работ для формирования муниципального задания.</a:t>
            </a:r>
          </a:p>
          <a:p>
            <a:pPr algn="just">
              <a:lnSpc>
                <a:spcPct val="95000"/>
              </a:lnSpc>
            </a:pPr>
            <a:endParaRPr dirty="0"/>
          </a:p>
        </p:txBody>
      </p:sp>
      <p:sp>
        <p:nvSpPr>
          <p:cNvPr id="88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5608" y="6223320"/>
            <a:ext cx="578392" cy="59400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8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CustomShape 1"/>
          <p:cNvSpPr/>
          <p:nvPr/>
        </p:nvSpPr>
        <p:spPr>
          <a:xfrm>
            <a:off x="457200" y="342360"/>
            <a:ext cx="8224560" cy="6911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2.4. Работа, проведенная в 2016 году по </a:t>
            </a:r>
            <a:r>
              <a:rPr lang="ru-RU" sz="1600" b="1" i="1" dirty="0">
                <a:solidFill>
                  <a:srgbClr val="002060"/>
                </a:solidFill>
              </a:rPr>
              <a:t>оптимизации сети и штатов муниципальных учреждений и сокращению расходов на их содержание. </a:t>
            </a:r>
            <a:endParaRPr sz="1600"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57200" y="1214422"/>
            <a:ext cx="8224560" cy="52149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6605" y="6237312"/>
            <a:ext cx="652920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16151"/>
            <a:ext cx="6912767" cy="4277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67544" y="116632"/>
            <a:ext cx="8136904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2060"/>
                </a:solidFill>
              </a:rPr>
              <a:t>2.5. Выполнение майских Указов Президента РФ о поэтапном увеличении заработной платы работникам бюджетной сферы, выполнение мероприятий «дорожных карт»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85830"/>
              </p:ext>
            </p:extLst>
          </p:nvPr>
        </p:nvGraphicFramePr>
        <p:xfrm>
          <a:off x="179511" y="1398087"/>
          <a:ext cx="8640960" cy="515039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65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Среднемесячная зарплата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Зарплата по дорожной карте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Среднемесячная зарплата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Зарплата по дорожной карте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Педагогические работники общеобразовательных учреждений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24 998,0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(101,3%)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(%,исполнения 101,3)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24 677,0</a:t>
                      </a: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(100% к средней зарплате в регионе 24677,0)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25 460,0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(101,8%)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(%,исполнения 101,8)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25 000,0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(100% к средней зарплате в регионе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25 000,0)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85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Педагогические работники дошкольных учреждений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19 218,0</a:t>
                      </a: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(101,8%)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(%,исполнения 101,8)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18 878,4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(100% к средней зарплате в сфере общего образования региона 18878,4)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20 731,0</a:t>
                      </a: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(101,5%)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(%,исполнения 101,5)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20 414,9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(100% к средней зарплате в сфере общего образования региона 20 414,9)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559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Работники культуры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14 538,1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(58,2%)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(%,исполнения 92,8)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15 686,0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(62,8%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средней зарплате в регионе 24978,0)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17 023,1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(68,1%)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(%,исполнения 82,6)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20 600,0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(82,4% к средней зарплате в регионе 25 000,0)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7041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Педагогические работники дополнительного образования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17 113,7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(68,5%)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(%,исполнения 95,2)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17 984,0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(72% к средней зарплате учителей в регионе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24978,0)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19 819,7 (76,2%)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(%, исполнения 101,1)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19 606,0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(75,4% к средней зарплате учителей в регионе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26 003,0)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095" marR="270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88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ustomShape 1"/>
          <p:cNvSpPr/>
          <p:nvPr/>
        </p:nvSpPr>
        <p:spPr>
          <a:xfrm>
            <a:off x="755576" y="342360"/>
            <a:ext cx="7926184" cy="4223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2000" b="1" i="1" dirty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000" b="1" i="1" dirty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b="1" i="1" dirty="0">
                <a:solidFill>
                  <a:srgbClr val="002060"/>
                </a:solidFill>
                <a:latin typeface="Times New Roman"/>
                <a:ea typeface="DejaVu Sans"/>
              </a:rPr>
              <a:t>III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.Исполнение бюджета 3.1.Общие характеристики бюджета.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2.1. Доходы, расходы, дефицит/профицит.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432000" y="997200"/>
            <a:ext cx="8224560" cy="533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292934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292934"/>
                </a:solidFill>
                <a:latin typeface="Times New Roman"/>
                <a:ea typeface="DejaVu Sans"/>
              </a:rPr>
              <a:t>						(</a:t>
            </a:r>
            <a:r>
              <a:rPr lang="ru-RU" sz="1200" b="1" dirty="0" err="1">
                <a:solidFill>
                  <a:srgbClr val="292934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200" b="1" dirty="0">
                <a:solidFill>
                  <a:srgbClr val="292934"/>
                </a:solidFill>
                <a:latin typeface="Times New Roman"/>
                <a:ea typeface="DejaVu Sans"/>
              </a:rPr>
              <a:t>)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ru-RU" sz="2400" b="1" i="1" dirty="0">
                <a:solidFill>
                  <a:srgbClr val="292934"/>
                </a:solidFill>
                <a:latin typeface="Times New Roman"/>
                <a:ea typeface="DejaVu Sans"/>
              </a:rPr>
              <a:t>						</a:t>
            </a:r>
            <a:endParaRPr dirty="0"/>
          </a:p>
        </p:txBody>
      </p:sp>
      <p:sp>
        <p:nvSpPr>
          <p:cNvPr id="76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77" name="Диаграмма 3"/>
          <p:cNvGraphicFramePr/>
          <p:nvPr>
            <p:extLst>
              <p:ext uri="{D42A27DB-BD31-4B8C-83A1-F6EECF244321}">
                <p14:modId xmlns:p14="http://schemas.microsoft.com/office/powerpoint/2010/main" val="3720116665"/>
              </p:ext>
            </p:extLst>
          </p:nvPr>
        </p:nvGraphicFramePr>
        <p:xfrm>
          <a:off x="827584" y="1556792"/>
          <a:ext cx="75914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" name="CustomShape 4"/>
          <p:cNvSpPr/>
          <p:nvPr/>
        </p:nvSpPr>
        <p:spPr>
          <a:xfrm>
            <a:off x="2312640" y="5256000"/>
            <a:ext cx="4525920" cy="944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9072" y="6239246"/>
            <a:ext cx="724928" cy="52199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0" y="2115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ustomShape 1"/>
          <p:cNvSpPr/>
          <p:nvPr/>
        </p:nvSpPr>
        <p:spPr>
          <a:xfrm>
            <a:off x="296417" y="454600"/>
            <a:ext cx="8224560" cy="498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3.2. Доходы, расходы, дефицит/профицит</a:t>
            </a:r>
            <a:r>
              <a:rPr lang="ru-RU" b="1" i="1" dirty="0">
                <a:solidFill>
                  <a:srgbClr val="0066FF"/>
                </a:solidFill>
                <a:latin typeface="Times New Roman"/>
                <a:ea typeface="DejaVu Sans"/>
              </a:rPr>
              <a:t>.</a:t>
            </a:r>
            <a:endParaRPr dirty="0"/>
          </a:p>
        </p:txBody>
      </p:sp>
      <p:sp>
        <p:nvSpPr>
          <p:cNvPr id="80" name="CustomShape 2"/>
          <p:cNvSpPr/>
          <p:nvPr/>
        </p:nvSpPr>
        <p:spPr>
          <a:xfrm>
            <a:off x="457200" y="1196640"/>
            <a:ext cx="8224560" cy="512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1400" b="1" i="1">
                <a:solidFill>
                  <a:srgbClr val="292934"/>
                </a:solidFill>
                <a:latin typeface="Times New Roman"/>
                <a:ea typeface="DejaVu Sans"/>
              </a:rPr>
              <a:t>(тыс. рублей)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82" name="Table 4"/>
          <p:cNvGraphicFramePr/>
          <p:nvPr>
            <p:extLst>
              <p:ext uri="{D42A27DB-BD31-4B8C-83A1-F6EECF244321}">
                <p14:modId xmlns:p14="http://schemas.microsoft.com/office/powerpoint/2010/main" val="1855366086"/>
              </p:ext>
            </p:extLst>
          </p:nvPr>
        </p:nvGraphicFramePr>
        <p:xfrm>
          <a:off x="296417" y="1381555"/>
          <a:ext cx="8447590" cy="5359813"/>
        </p:xfrm>
        <a:graphic>
          <a:graphicData uri="http://schemas.openxmlformats.org/drawingml/2006/table">
            <a:tbl>
              <a:tblPr/>
              <a:tblGrid>
                <a:gridCol w="521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25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2016 год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- всего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750 655,9</a:t>
                      </a:r>
                      <a:endParaRPr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</a:rPr>
                        <a:t>794 875,0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в том числе доходы без учета утвержденного объема безвозмездных поступлений и поступлений налоговых доходов по дополнительным нормативам отчислений (собственные)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225 667,7</a:t>
                      </a:r>
                      <a:endParaRPr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</a:rPr>
                        <a:t>250</a:t>
                      </a:r>
                      <a:r>
                        <a:rPr lang="ru-RU" sz="1900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486,2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Расходы - всего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759 548,7</a:t>
                      </a:r>
                      <a:endParaRPr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</a:rPr>
                        <a:t>785 992,4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Дефицит/профицит бюджета (-/+)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-8 892,8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</a:rPr>
                        <a:t>8 882,6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11133" y="6291762"/>
            <a:ext cx="588832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9" name="Picture 3" descr="C:\Users\-\Desktop\Бюджет для граждан\about_budg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37832"/>
            <a:ext cx="3024336" cy="14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884368" y="1052736"/>
            <a:ext cx="1080120" cy="2160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Тыс.рублей</a:t>
            </a:r>
            <a:endParaRPr lang="ru-R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594960" y="7334"/>
            <a:ext cx="7020320" cy="471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I</a:t>
            </a:r>
            <a:r>
              <a:rPr lang="en-US" b="1" i="1" dirty="0">
                <a:solidFill>
                  <a:srgbClr val="002060"/>
                </a:solidFill>
                <a:latin typeface="Times New Roman"/>
                <a:ea typeface="DejaVu Sans"/>
              </a:rPr>
              <a:t>V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. Доходы бюджета 4.1. Налоговые и неналоговые доходы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7200" y="548640"/>
            <a:ext cx="8224560" cy="577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 b="1" i="1">
                <a:solidFill>
                  <a:srgbClr val="292934"/>
                </a:solidFill>
                <a:latin typeface="Times New Roman"/>
                <a:ea typeface="DejaVu Sans"/>
              </a:rPr>
              <a:t>(тыс.рублей)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04" name="Table 4"/>
          <p:cNvGraphicFramePr/>
          <p:nvPr>
            <p:extLst>
              <p:ext uri="{D42A27DB-BD31-4B8C-83A1-F6EECF244321}">
                <p14:modId xmlns:p14="http://schemas.microsoft.com/office/powerpoint/2010/main" val="1059078356"/>
              </p:ext>
            </p:extLst>
          </p:nvPr>
        </p:nvGraphicFramePr>
        <p:xfrm>
          <a:off x="-28236" y="601296"/>
          <a:ext cx="9143998" cy="6256704"/>
        </p:xfrm>
        <a:graphic>
          <a:graphicData uri="http://schemas.openxmlformats.org/drawingml/2006/table">
            <a:tbl>
              <a:tblPr/>
              <a:tblGrid>
                <a:gridCol w="496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4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2015г. (факт)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2016 г. (план)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2016г. (факт)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%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исполнения за 2016 г.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152992,6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166777,0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175440,4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105,2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36183,5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38963,0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39425,5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101,2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20288,2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18687,0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17930,2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96,0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180,6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188,0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1046,2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556,5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2382,2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1758,0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2297,5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130,7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5138,6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6045,0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5993,2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99,1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Земельный налог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19304,7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21614,0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16627,8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76,9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пошлина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6417,4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6729,0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6919,7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102,3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Доходы, получаемые в виде арендной платы за земельные участки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21755,4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21080,0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19059,5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90,4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местного самоуправления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6253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4288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4118,9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96,0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эксплуатации и использования имущества автомобильных дорог, находящихся в муниципальной собственности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233,5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198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163,5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82,6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Платежи за негативное воздействие на окружающую среду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1405,3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1960,0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1773,1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90,5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оказания платных услуг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2136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3251,0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3014,9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86,9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продажи земельных участков, реализации имущества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6983,2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25437,5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26491,3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104,1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4212,2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4068,2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4879,2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120,0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Акцизы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7118,3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8586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10455,5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121,8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948,3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1188,9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117,7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6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ИТОГО налоговые и неналоговые доходы: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293932,7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330639,7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336825,3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101,9</a:t>
                      </a:r>
                      <a:endParaRPr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2" y="6319440"/>
            <a:ext cx="316590" cy="53856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84368" y="342360"/>
            <a:ext cx="1152128" cy="206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Тыс.рублей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1268811"/>
              </p:ext>
            </p:extLst>
          </p:nvPr>
        </p:nvGraphicFramePr>
        <p:xfrm>
          <a:off x="395536" y="980728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3170044" y="348775"/>
            <a:ext cx="3528392" cy="30632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4.1.1. Налоговые 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908720"/>
            <a:ext cx="1440160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тыс.рублей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06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1777881"/>
              </p:ext>
            </p:extLst>
          </p:nvPr>
        </p:nvGraphicFramePr>
        <p:xfrm>
          <a:off x="539552" y="1031032"/>
          <a:ext cx="8280920" cy="556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1760" y="116632"/>
            <a:ext cx="489654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4.1.2. 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34785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CustomShape 1"/>
          <p:cNvSpPr/>
          <p:nvPr/>
        </p:nvSpPr>
        <p:spPr>
          <a:xfrm>
            <a:off x="488070" y="279913"/>
            <a:ext cx="8224560" cy="498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4.2. Безвозмездные поступления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57200" y="980640"/>
            <a:ext cx="8224560" cy="533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ru-RU" sz="1400" b="1" i="1" dirty="0" err="1">
                <a:solidFill>
                  <a:srgbClr val="0000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400" b="1" i="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7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08" name="Table 4"/>
          <p:cNvGraphicFramePr/>
          <p:nvPr>
            <p:extLst>
              <p:ext uri="{D42A27DB-BD31-4B8C-83A1-F6EECF244321}">
                <p14:modId xmlns:p14="http://schemas.microsoft.com/office/powerpoint/2010/main" val="3479698789"/>
              </p:ext>
            </p:extLst>
          </p:nvPr>
        </p:nvGraphicFramePr>
        <p:xfrm>
          <a:off x="387845" y="1268762"/>
          <a:ext cx="8363269" cy="5080707"/>
        </p:xfrm>
        <a:graphic>
          <a:graphicData uri="http://schemas.openxmlformats.org/drawingml/2006/table">
            <a:tbl>
              <a:tblPr/>
              <a:tblGrid>
                <a:gridCol w="38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3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2015 г.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(факт)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2016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(план)</a:t>
                      </a:r>
                      <a:endParaRPr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2016г.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(факт)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% исполнения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за 2016 г.</a:t>
                      </a:r>
                      <a:endParaRPr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Дотации бюджетам муниципальных образований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52 750,0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62 286,0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62 286,0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100,0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Субсидии бюджетам муниципальных образований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127 862,9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130 025,3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110 737,0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85,2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Субвенции бюджетам муниципальных образований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268 154,5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282 069,1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279 435,7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99,1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5 981,9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5 788,7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5781,0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99,9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Безвозмездные перечисление от государственных и негосударственных организаций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1 983,9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</a:rPr>
                        <a:t>-10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-190,0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imes New Roman"/>
                        </a:rPr>
                        <a:t>ИТОГО безвозмездные поступления: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456 723,2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480 169,1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458 049,7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95,4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ВСЕГО ДОХОДОВ: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750 655,9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810 808,8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794 875,0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98,0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81760" y="6336008"/>
            <a:ext cx="508904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08304" y="849657"/>
            <a:ext cx="1373456" cy="288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тыс. рублей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4753643"/>
              </p:ext>
            </p:extLst>
          </p:nvPr>
        </p:nvGraphicFramePr>
        <p:xfrm>
          <a:off x="431540" y="90872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71800" y="188640"/>
            <a:ext cx="40350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/>
              <a:t>4.2.1. Безвозмездные поступления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21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24744"/>
            <a:ext cx="828092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stomShape 1"/>
          <p:cNvSpPr/>
          <p:nvPr/>
        </p:nvSpPr>
        <p:spPr>
          <a:xfrm>
            <a:off x="466366" y="145289"/>
            <a:ext cx="8224560" cy="498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I. Введение.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1.1. Основные понятия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5366" y="6381328"/>
            <a:ext cx="788634" cy="468319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3140367" y="4468063"/>
            <a:ext cx="2952328" cy="7560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/>
                </a:solidFill>
              </a:rPr>
              <a:t>Доходы – Расходы = Дефицит (Профицит).</a:t>
            </a:r>
          </a:p>
        </p:txBody>
      </p:sp>
      <p:sp>
        <p:nvSpPr>
          <p:cNvPr id="7" name="Овал 6"/>
          <p:cNvSpPr/>
          <p:nvPr/>
        </p:nvSpPr>
        <p:spPr>
          <a:xfrm>
            <a:off x="546887" y="841151"/>
            <a:ext cx="2658879" cy="18693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  <a:r>
              <a:rPr lang="ru-RU" sz="1200" i="1" dirty="0">
                <a:solidFill>
                  <a:schemeClr val="tx1"/>
                </a:solidFill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8359" y="836712"/>
            <a:ext cx="3096344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Бюджет- это план доходов и расходов на определенный период.</a:t>
            </a:r>
          </a:p>
        </p:txBody>
      </p:sp>
      <p:sp>
        <p:nvSpPr>
          <p:cNvPr id="9" name="Овал 8"/>
          <p:cNvSpPr/>
          <p:nvPr/>
        </p:nvSpPr>
        <p:spPr>
          <a:xfrm>
            <a:off x="5886028" y="980728"/>
            <a:ext cx="3007418" cy="17297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/>
                </a:solidFill>
              </a:rPr>
              <a:t>Расходы бюджета – выплачиваемые из бюджета денежные средства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10" name="Овал 9"/>
          <p:cNvSpPr/>
          <p:nvPr/>
        </p:nvSpPr>
        <p:spPr>
          <a:xfrm>
            <a:off x="3509764" y="1412776"/>
            <a:ext cx="2376264" cy="30243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/>
                </a:solidFill>
              </a:rPr>
              <a:t>Источники внутреннего финансирования дефицита бюджета: кредиты кредитных организаций, бюджетные кредиты от других бюджетов бюджетной системы Российской Федерации, изменение остатков средств на счетах по учету средств бюджета.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76256" y="4221089"/>
            <a:ext cx="2017190" cy="23557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Условно-утверждаемые расходы – не распределенные в плановом периоде в соответствии с классификацией расходов бюджета бюджетные ассигнования.</a:t>
            </a:r>
          </a:p>
        </p:txBody>
      </p:sp>
      <p:sp>
        <p:nvSpPr>
          <p:cNvPr id="12" name="Овал 11"/>
          <p:cNvSpPr/>
          <p:nvPr/>
        </p:nvSpPr>
        <p:spPr>
          <a:xfrm>
            <a:off x="5886028" y="2636912"/>
            <a:ext cx="3026928" cy="158572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Бюджетные ассигнования –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предельные объемы денежных средств, предусмотренных в  соответствующем финансовом году для исполнения бюджетных обязательств.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5118" y="4221088"/>
            <a:ext cx="2583241" cy="23557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/>
                </a:solidFill>
              </a:rPr>
              <a:t>Дефицит- Превышение расходов над доходами. В этом случае принимается решение об  источниках покрытия дефицита (например, использовать имеющиеся накопления, остатки)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9552" y="2710468"/>
            <a:ext cx="2970212" cy="15106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Профицит- Превышение доходов над расходами. Принимается решение, как их использовать (например, погашать долг, накапливать резервы).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68358" y="5224147"/>
            <a:ext cx="3807897" cy="13527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 структуре бюджета муниципального образования можно выделить: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налоговые доходы муниципального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образования;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неналоговые доходы муниципального образования;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безвозмездные поступления;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расходы муниципального образования. </a:t>
            </a:r>
            <a:endParaRPr lang="ru-RU" dirty="0"/>
          </a:p>
        </p:txBody>
      </p:sp>
      <p:pic>
        <p:nvPicPr>
          <p:cNvPr id="3075" name="Picture 3" descr="C:\Users\-\Desktop\Бюджет для граждан\бюджет вес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21" y="180360"/>
            <a:ext cx="843490" cy="7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CustomShape 1"/>
          <p:cNvSpPr/>
          <p:nvPr/>
        </p:nvSpPr>
        <p:spPr>
          <a:xfrm>
            <a:off x="457200" y="476672"/>
            <a:ext cx="8224560" cy="720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4.3. Причины изменения доходов и основные направления деятельности органов местного самоуправления по повышению доходов бюджета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75604" y="1484784"/>
            <a:ext cx="8172860" cy="4752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pPr indent="542925"/>
            <a:r>
              <a:rPr lang="ru-RU" sz="1400" dirty="0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DejaVu Sans"/>
              </a:rPr>
              <a:t> Доходная часть бюджета муниципального образования «город Бугуруслан» спрогнозирована с учетом налогового потенциала города, изменений в межбюджетных отношениях, бюджетной и налоговой политике. Основными целями налоговой политики являются сохранение бюджетной устойчивости, получение необходимого объема бюджетных доходов, а также поддержка предпринимательской  и инвестиционной активности, обеспечивающей налоговую конкурентоспособность страны и области на мировой и российской арене.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предприниматели, впервые зарегистрированные и осуществляющие предпринимательскую деятельность в вышеуказанных сферах деятельности, вправе применять налоговую ставку в размере 0% со дня их государственной регистрации в качестве индивидуальных предпринимателей непрерывно в течение двух налоговых периодов при применении упрощенной системы налогообложения и непрерывно не более двух налоговых периодов в пределах двух календарных лет при применении патентной системы налогообложения. Данные положения применяются до 31.12.2020.</a:t>
            </a:r>
          </a:p>
          <a:p>
            <a:pPr indent="542925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налоговом законодательстве огромное значение уделяется кадастровой оценке имущества. Наиважнейшей задачей для муниципального образования «город Бугуруслан» является актуализация кадастровой стоимости объектов имущества. От качества этой работы зависит доходная часть бюджета и реальная налоговая нагрузка на налогоплательщиков.</a:t>
            </a:r>
          </a:p>
          <a:p>
            <a:pPr indent="542925"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DejaVu Sans"/>
              </a:rPr>
              <a:t>В муниципальном образовании «город Бугуруслан» утвержден план мероприятий по увеличению налоговых и неналоговых доходов бюджета муниципального образования «город Бугуруслан», оптимизации бюджетных расходов и совершенствованию  долговой политики в Оренбургской области на 2015–2017 годы, который предусматривает конкретные действия администраторов доходов по мобилизации платежей в бюджет.</a:t>
            </a:r>
          </a:p>
          <a:p>
            <a:pPr algn="just">
              <a:lnSpc>
                <a:spcPct val="100000"/>
              </a:lnSpc>
            </a:pPr>
            <a:endParaRPr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1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5608" y="6336008"/>
            <a:ext cx="578392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CustomShape 1"/>
          <p:cNvSpPr/>
          <p:nvPr/>
        </p:nvSpPr>
        <p:spPr>
          <a:xfrm>
            <a:off x="455069" y="312580"/>
            <a:ext cx="8224560" cy="7401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endParaRPr lang="ru-RU" b="1" i="1" dirty="0">
              <a:solidFill>
                <a:srgbClr val="002060"/>
              </a:solidFill>
              <a:latin typeface="Times New Roman"/>
              <a:ea typeface="DejaVu Sans"/>
            </a:endParaRPr>
          </a:p>
          <a:p>
            <a:endParaRPr lang="ru-RU" b="1" i="1" dirty="0">
              <a:solidFill>
                <a:srgbClr val="002060"/>
              </a:solidFill>
              <a:latin typeface="Times New Roman"/>
              <a:ea typeface="DejaVu Sans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V. Расходы бюджета за 2015 и 2016 годы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DejaVu Sans"/>
              </a:rPr>
              <a:t> 5.1. Структура расходов бюджета</a:t>
            </a:r>
            <a:endParaRPr lang="ru-RU" b="1" i="1" dirty="0">
              <a:solidFill>
                <a:srgbClr val="002060"/>
              </a:solidFill>
              <a:latin typeface="Times New Roman"/>
              <a:ea typeface="DejaVu Sans"/>
            </a:endParaRPr>
          </a:p>
          <a:p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  <a:p>
            <a:r>
              <a:rPr lang="ru-RU" b="1" i="1" dirty="0">
                <a:solidFill>
                  <a:schemeClr val="tx1"/>
                </a:solidFill>
                <a:latin typeface="Times New Roman"/>
                <a:ea typeface="DejaVu Sans"/>
              </a:rPr>
              <a:t>                                </a:t>
            </a:r>
            <a:endParaRPr b="1" i="1" dirty="0">
              <a:solidFill>
                <a:schemeClr val="tx1"/>
              </a:solidFill>
              <a:latin typeface="Times New Roman"/>
              <a:ea typeface="DejaVu Sans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57200" y="1196640"/>
            <a:ext cx="8224560" cy="512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i="1" dirty="0">
                <a:latin typeface="Times New Roman"/>
                <a:ea typeface="DejaVu Sans"/>
              </a:rPr>
              <a:t>                                                                                                                            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4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15" name="Диаграмма 3"/>
          <p:cNvGraphicFramePr/>
          <p:nvPr>
            <p:extLst>
              <p:ext uri="{D42A27DB-BD31-4B8C-83A1-F6EECF244321}">
                <p14:modId xmlns:p14="http://schemas.microsoft.com/office/powerpoint/2010/main" val="3836071684"/>
              </p:ext>
            </p:extLst>
          </p:nvPr>
        </p:nvGraphicFramePr>
        <p:xfrm>
          <a:off x="457200" y="1556792"/>
          <a:ext cx="8291263" cy="496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3479" y="6319440"/>
            <a:ext cx="578392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9545024"/>
              </p:ext>
            </p:extLst>
          </p:nvPr>
        </p:nvGraphicFramePr>
        <p:xfrm>
          <a:off x="611560" y="548680"/>
          <a:ext cx="80648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95936" y="1068321"/>
            <a:ext cx="1368152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(в процентах)</a:t>
            </a:r>
          </a:p>
        </p:txBody>
      </p:sp>
    </p:spTree>
    <p:extLst>
      <p:ext uri="{BB962C8B-B14F-4D97-AF65-F5344CB8AC3E}">
        <p14:creationId xmlns:p14="http://schemas.microsoft.com/office/powerpoint/2010/main" val="229078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280"/>
            <a:ext cx="9143999" cy="69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CustomShape 1"/>
          <p:cNvSpPr/>
          <p:nvPr/>
        </p:nvSpPr>
        <p:spPr>
          <a:xfrm>
            <a:off x="592749" y="109113"/>
            <a:ext cx="8105760" cy="3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5.2.Расходы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бюджета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57200" y="342360"/>
            <a:ext cx="8291264" cy="59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 b="1" i="1" dirty="0" err="1">
                <a:solidFill>
                  <a:srgbClr val="0000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200" b="1" i="1" dirty="0">
                <a:solidFill>
                  <a:srgbClr val="000000"/>
                </a:solidFill>
                <a:latin typeface="Times New Roman"/>
                <a:ea typeface="DejaVu Sans"/>
              </a:rPr>
              <a:t> 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118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19" name="Table 4"/>
          <p:cNvGraphicFramePr/>
          <p:nvPr>
            <p:extLst>
              <p:ext uri="{D42A27DB-BD31-4B8C-83A1-F6EECF244321}">
                <p14:modId xmlns:p14="http://schemas.microsoft.com/office/powerpoint/2010/main" val="1521863947"/>
              </p:ext>
            </p:extLst>
          </p:nvPr>
        </p:nvGraphicFramePr>
        <p:xfrm>
          <a:off x="266448" y="764709"/>
          <a:ext cx="8611102" cy="5966075"/>
        </p:xfrm>
        <a:graphic>
          <a:graphicData uri="http://schemas.openxmlformats.org/drawingml/2006/table">
            <a:tbl>
              <a:tblPr/>
              <a:tblGrid>
                <a:gridCol w="501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Расходы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2015 г. (факт)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2016г. (факт)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r>
                        <a:rPr lang="ru-RU" sz="1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исполнения за 2016 г</a:t>
                      </a:r>
                      <a:endParaRPr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48 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344,7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55 000,1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52 257,8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95,0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Функционирование высшего должностного лица  муниципального образования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1439,2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1635,8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1 587,2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97,0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Функционирование (законодательных) представительных органов муниципальных образований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2398,4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2868,6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2 652,3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95,8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Функционирование местных администраций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25722,3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30894,6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29589,4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95,8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Судебная система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203,5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168,1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82,6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(финансово-бюджетного) надзора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9158,9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10456,8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831,3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94,0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1 676,7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150,0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150,0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100,0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7949,2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8890,8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279,5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93,1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sz="11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3991,4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4360,0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4 206,8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96,5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Органы юстиции (ЗАГС)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824,8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1873,9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1 873,9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100,0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 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2 166,6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1893,3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1 792,1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94,7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2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 (пожарная безопасность)</a:t>
                      </a:r>
                      <a:endParaRPr sz="11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592,8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540,8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91,2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sz="11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42</a:t>
                      </a:r>
                      <a:r>
                        <a:rPr lang="ru-RU" sz="1100" b="1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396,4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</a:rPr>
                        <a:t>51 893,3</a:t>
                      </a:r>
                      <a:endParaRPr sz="1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46 743,4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90,1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Сельское хозяйство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</a:rPr>
                        <a:t> и рыболовство 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265,9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265,9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100,0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Транспорт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455,2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20,5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0,0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  <a:endParaRPr sz="11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799,9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36359,1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31 366,6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86,3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12 141,2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15247,8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</a:rPr>
                        <a:t>15 110,9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99,1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20" name="CustomShape 5"/>
          <p:cNvSpPr/>
          <p:nvPr/>
        </p:nvSpPr>
        <p:spPr>
          <a:xfrm>
            <a:off x="7518715" y="360000"/>
            <a:ext cx="229680" cy="259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 b="1" i="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endParaRPr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64289" y="418713"/>
            <a:ext cx="1474272" cy="2739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тыс.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ustomShape 1"/>
          <p:cNvSpPr/>
          <p:nvPr/>
        </p:nvSpPr>
        <p:spPr>
          <a:xfrm>
            <a:off x="432000" y="725040"/>
            <a:ext cx="8224560" cy="282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5.2. Расходы бюджета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57200" y="980640"/>
            <a:ext cx="8224560" cy="533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 b="1" i="1">
                <a:solidFill>
                  <a:srgbClr val="000000"/>
                </a:solidFill>
                <a:latin typeface="Times New Roman"/>
                <a:ea typeface="DejaVu Sans"/>
              </a:rPr>
              <a:t>(тыс.рублей)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24" name="Table 4"/>
          <p:cNvGraphicFramePr/>
          <p:nvPr>
            <p:extLst>
              <p:ext uri="{D42A27DB-BD31-4B8C-83A1-F6EECF244321}">
                <p14:modId xmlns:p14="http://schemas.microsoft.com/office/powerpoint/2010/main" val="3527817388"/>
              </p:ext>
            </p:extLst>
          </p:nvPr>
        </p:nvGraphicFramePr>
        <p:xfrm>
          <a:off x="457200" y="1268759"/>
          <a:ext cx="8291265" cy="5050681"/>
        </p:xfrm>
        <a:graphic>
          <a:graphicData uri="http://schemas.openxmlformats.org/drawingml/2006/table">
            <a:tbl>
              <a:tblPr/>
              <a:tblGrid>
                <a:gridCol w="415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Расходы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2015 г. (факт)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2016 г. (план)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2016г. (факт)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исполнения за 2016г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121485,6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143 865,3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123 982,8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86,2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Жилищное хозяйство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15903,9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16 568,3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16 351,4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98,7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Коммунальное хозяйство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72 721,6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90016,9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71 361,2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79,3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Благоустройство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19 728,2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22 602,5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21647,5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95,8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13 131,8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14 677,6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14 622,7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99,6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Образование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453 108,3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469799,8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460187,6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98,0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Культура, кинематография, средства массовой информации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42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 597,7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49823,1</a:t>
                      </a:r>
                      <a:endParaRPr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49 823,1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95,3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Социальная политика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42 044,9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43651,8</a:t>
                      </a:r>
                      <a:endParaRPr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43 651,8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98,1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Физическая культура и спорт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5 145,02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5266,0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 041,7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95,7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434,6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142,6</a:t>
                      </a:r>
                      <a:endParaRPr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97,4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68,3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РАСХОДЫ, ВСЕГО: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759 548,7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827 081,0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785 992,4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95,0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5043" y="6319440"/>
            <a:ext cx="553192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80312" y="1008000"/>
            <a:ext cx="1301448" cy="260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тыс.рублей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3" descr="C:\Users\-\Desktop\Бюджет для граждан\depositphotos_3193562-Business-men-with-docu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196753"/>
            <a:ext cx="972108" cy="8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69407" y="1700808"/>
            <a:ext cx="570663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5.2.1. Расходы на общегосударственные вопросы 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740" y="0"/>
            <a:ext cx="468052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70418223"/>
              </p:ext>
            </p:extLst>
          </p:nvPr>
        </p:nvGraphicFramePr>
        <p:xfrm>
          <a:off x="1524000" y="241826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12732" y="2550078"/>
            <a:ext cx="122413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993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-\Desktop\Бюджет для граждан\bezopas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7" y="0"/>
            <a:ext cx="258967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1128042"/>
            <a:ext cx="5976664" cy="10048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5.2.2. Расходы на национальную безопасность и правоохранительная деятельность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2413519"/>
              </p:ext>
            </p:extLst>
          </p:nvPr>
        </p:nvGraphicFramePr>
        <p:xfrm>
          <a:off x="827584" y="2204864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236296" y="2348880"/>
            <a:ext cx="136815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839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-\Desktop\Бюджет для граждан\1201d66e6a13a3947323cc28c454ab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96044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1423651"/>
            <a:ext cx="5472608" cy="9252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5.2.3. Расходы на национальную экономику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06412626"/>
              </p:ext>
            </p:extLst>
          </p:nvPr>
        </p:nvGraphicFramePr>
        <p:xfrm>
          <a:off x="251520" y="2379424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24328" y="2492896"/>
            <a:ext cx="129614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034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-\Desktop\Бюджет для граждан\6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19" y="0"/>
            <a:ext cx="424847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7" y="1844824"/>
            <a:ext cx="5544616" cy="707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5.2.4. Расходы на жилищно-коммунальное хозяйство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06325401"/>
              </p:ext>
            </p:extLst>
          </p:nvPr>
        </p:nvGraphicFramePr>
        <p:xfrm>
          <a:off x="683568" y="2636912"/>
          <a:ext cx="78488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380313" y="2780928"/>
            <a:ext cx="1296143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857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2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404664"/>
            <a:ext cx="554461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5.2.5. Расходы на жилищно-коммунальное хозяйство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5388953"/>
              </p:ext>
            </p:extLst>
          </p:nvPr>
        </p:nvGraphicFramePr>
        <p:xfrm>
          <a:off x="549896" y="2126251"/>
          <a:ext cx="8136904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355976" y="2060848"/>
            <a:ext cx="158417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551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7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stomShape 1"/>
          <p:cNvSpPr/>
          <p:nvPr/>
        </p:nvSpPr>
        <p:spPr>
          <a:xfrm>
            <a:off x="487440" y="365040"/>
            <a:ext cx="8224560" cy="426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1.2. Доходы бюджета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57200" y="836640"/>
            <a:ext cx="8435280" cy="4456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 b="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МО «город Бугуруслан»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9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Line 4"/>
          <p:cNvSpPr/>
          <p:nvPr/>
        </p:nvSpPr>
        <p:spPr>
          <a:xfrm>
            <a:off x="4654800" y="1268640"/>
            <a:ext cx="0" cy="21600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</p:sp>
      <p:sp>
        <p:nvSpPr>
          <p:cNvPr id="51" name="Line 5"/>
          <p:cNvSpPr/>
          <p:nvPr/>
        </p:nvSpPr>
        <p:spPr>
          <a:xfrm>
            <a:off x="1331280" y="1268640"/>
            <a:ext cx="6361200" cy="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</p:sp>
      <p:sp>
        <p:nvSpPr>
          <p:cNvPr id="52" name="CustomShape 6"/>
          <p:cNvSpPr/>
          <p:nvPr/>
        </p:nvSpPr>
        <p:spPr>
          <a:xfrm>
            <a:off x="1337760" y="1268640"/>
            <a:ext cx="360" cy="210960"/>
          </a:xfrm>
          <a:prstGeom prst="straightConnector1">
            <a:avLst/>
          </a:prstGeom>
          <a:noFill/>
          <a:ln w="9360">
            <a:solidFill>
              <a:srgbClr val="93A299"/>
            </a:solidFill>
            <a:round/>
            <a:tailEnd type="arrow" w="med" len="med"/>
          </a:ln>
        </p:spPr>
      </p:sp>
      <p:sp>
        <p:nvSpPr>
          <p:cNvPr id="53" name="CustomShape 7"/>
          <p:cNvSpPr/>
          <p:nvPr/>
        </p:nvSpPr>
        <p:spPr>
          <a:xfrm>
            <a:off x="4654440" y="1282320"/>
            <a:ext cx="360" cy="210960"/>
          </a:xfrm>
          <a:prstGeom prst="straightConnector1">
            <a:avLst/>
          </a:prstGeom>
          <a:noFill/>
          <a:ln w="9360">
            <a:solidFill>
              <a:srgbClr val="93A299"/>
            </a:solidFill>
            <a:round/>
            <a:tailEnd type="arrow" w="med" len="med"/>
          </a:ln>
        </p:spPr>
      </p:sp>
      <p:sp>
        <p:nvSpPr>
          <p:cNvPr id="54" name="CustomShape 8"/>
          <p:cNvSpPr/>
          <p:nvPr/>
        </p:nvSpPr>
        <p:spPr>
          <a:xfrm>
            <a:off x="7692840" y="1268640"/>
            <a:ext cx="360" cy="210960"/>
          </a:xfrm>
          <a:prstGeom prst="straightConnector1">
            <a:avLst/>
          </a:prstGeom>
          <a:noFill/>
          <a:ln w="9360">
            <a:solidFill>
              <a:srgbClr val="93A299"/>
            </a:solidFill>
            <a:round/>
            <a:tailEnd type="arrow" w="med" len="med"/>
          </a:ln>
        </p:spPr>
      </p:sp>
      <p:graphicFrame>
        <p:nvGraphicFramePr>
          <p:cNvPr id="55" name="Table 9"/>
          <p:cNvGraphicFramePr/>
          <p:nvPr>
            <p:extLst>
              <p:ext uri="{D42A27DB-BD31-4B8C-83A1-F6EECF244321}">
                <p14:modId xmlns:p14="http://schemas.microsoft.com/office/powerpoint/2010/main" val="1792268921"/>
              </p:ext>
            </p:extLst>
          </p:nvPr>
        </p:nvGraphicFramePr>
        <p:xfrm>
          <a:off x="444780" y="1247256"/>
          <a:ext cx="8420040" cy="5206080"/>
        </p:xfrm>
        <a:graphic>
          <a:graphicData uri="http://schemas.openxmlformats.org/drawingml/2006/table">
            <a:tbl>
              <a:tblPr/>
              <a:tblGrid>
                <a:gridCol w="29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  <a:endParaRPr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  <a:endParaRPr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от уплаты налогов, установленных Налоговым кодексом Российской Федерации: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-Налог на доходы физических лиц;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-Налог, взимаемый в связи с применением упрощенной системы налогообложения;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-Единый налог на вмененный доход для отдельных видов деятельности;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-Единый сельскохозяйственный налог;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-Налог, взимаемый в связи с применением патентной системы налогообложения, зачисляемый в бюджеты городских округов;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-Налог на имущество физических лиц;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-Земельный налог;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 -Государственная пошлина.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законодательства: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-Доходы, получаемые в виде арендной платы за земельные участки;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-Доходы от сдачи в аренду имущества, находящегося в оперативном управлении органов местного самоуправления;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-Доходы от эксплуатации и использования имущества автомобильных дорог;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-Платежи за пользование природными ресурсами;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-Доходы от оказания платных услуг;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-Доходы от продажи земельных участков;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-Штрафы, санкции, возмещение ущерба;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-Прочие неналоговые доходы.</a:t>
                      </a:r>
                      <a:endParaRPr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от других бюджетов (межбюджетные трансферты), организаций, граждан (кроме налоговых и неналоговых доходов).</a:t>
                      </a:r>
                      <a:endParaRPr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2" y="6319440"/>
            <a:ext cx="294415" cy="48837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3" descr="C:\Users\-\Desktop\Фоны Деньги, золото фон картинки фото рисунки Деньги, золото_files\893969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7" y="5517232"/>
            <a:ext cx="973912" cy="9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-\Desktop\Бюджет для граждан\depositphotos_3585010-Child-sitting-on-pile-of-books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61" y="-1939"/>
            <a:ext cx="3096344" cy="17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1751405"/>
            <a:ext cx="5217910" cy="7414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5.2.6. Расходы на образование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0352812"/>
              </p:ext>
            </p:extLst>
          </p:nvPr>
        </p:nvGraphicFramePr>
        <p:xfrm>
          <a:off x="467544" y="2646571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224015" y="2528900"/>
            <a:ext cx="1368152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485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8" name="Picture 4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34385619"/>
              </p:ext>
            </p:extLst>
          </p:nvPr>
        </p:nvGraphicFramePr>
        <p:xfrm>
          <a:off x="0" y="216024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C:\Users\-\Desktop\Бюджет для граждан\мальч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1519608" cy="13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-\Desktop\Бюджет для граждан\Спор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8285"/>
            <a:ext cx="28438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-\Desktop\Бюджет для граждан\Образован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5318204"/>
            <a:ext cx="2915816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-\Desktop\Бюджет для граждан\Xwrg81sPuT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18204"/>
            <a:ext cx="3384376" cy="15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-\Desktop\Бюджет для граждан\Драмтеа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39604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13310" y="1988840"/>
            <a:ext cx="5760640" cy="516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>
                <a:solidFill>
                  <a:schemeClr val="tx1"/>
                </a:solidFill>
              </a:rPr>
              <a:t>5.2.7. Расходы на культуру</a:t>
            </a:r>
            <a:endParaRPr lang="ru-RU" sz="25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56550984"/>
              </p:ext>
            </p:extLst>
          </p:nvPr>
        </p:nvGraphicFramePr>
        <p:xfrm>
          <a:off x="107504" y="2528392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073950" y="2505108"/>
            <a:ext cx="1458490" cy="3478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380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9139074"/>
              </p:ext>
            </p:extLst>
          </p:nvPr>
        </p:nvGraphicFramePr>
        <p:xfrm>
          <a:off x="0" y="0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C:\Users\-\Desktop\Бюджет для граждан\img0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1" y="4869160"/>
            <a:ext cx="3289937" cy="21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-\Desktop\Бюджет для граждан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3266"/>
            <a:ext cx="285750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-\Desktop\Бюджет для граждан\ff02495a467dfb854c3a7fd03f1d56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003266"/>
            <a:ext cx="3211003" cy="18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4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-\Desktop\Бюджет для граждан\tar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364916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60077" y="1700808"/>
            <a:ext cx="5328592" cy="501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i="1" dirty="0">
                <a:solidFill>
                  <a:schemeClr val="tx1"/>
                </a:solidFill>
              </a:rPr>
              <a:t>5.2.8. Расходы на социальную политику</a:t>
            </a:r>
            <a:endParaRPr lang="ru-RU" sz="19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96609208"/>
              </p:ext>
            </p:extLst>
          </p:nvPr>
        </p:nvGraphicFramePr>
        <p:xfrm>
          <a:off x="143508" y="2130748"/>
          <a:ext cx="8856984" cy="439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24328" y="2132856"/>
            <a:ext cx="1368152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876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9" y="1778384"/>
            <a:ext cx="6480718" cy="7155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5.2.9. Расходы на </a:t>
            </a:r>
            <a:r>
              <a:rPr lang="ru-RU" sz="2000" b="1" i="1" dirty="0">
                <a:solidFill>
                  <a:schemeClr val="tx1"/>
                </a:solidFill>
              </a:rPr>
              <a:t>физическую культуру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5" name="Picture 10" descr="C:\Users\-\Desktop\Бюджет для граждан\31426389-Gold-cup-with-a-football-ball-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78384"/>
            <a:ext cx="715584" cy="7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-\Desktop\Спор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4072"/>
            <a:ext cx="3672408" cy="17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65762663"/>
              </p:ext>
            </p:extLst>
          </p:nvPr>
        </p:nvGraphicFramePr>
        <p:xfrm>
          <a:off x="503547" y="2708920"/>
          <a:ext cx="83529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588224" y="2708920"/>
            <a:ext cx="151216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994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Прямоугольник: скругленные углы 3"/>
          <p:cNvSpPr/>
          <p:nvPr/>
        </p:nvSpPr>
        <p:spPr>
          <a:xfrm>
            <a:off x="179512" y="144016"/>
            <a:ext cx="8784975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4E3B30"/>
                </a:solidFill>
                <a:latin typeface="Times New Roman"/>
                <a:ea typeface="DejaVu Sans"/>
              </a:rPr>
              <a:t>VI</a:t>
            </a:r>
            <a:r>
              <a:rPr lang="ru-RU" b="1" i="1" dirty="0">
                <a:solidFill>
                  <a:srgbClr val="4E3B30"/>
                </a:solidFill>
                <a:latin typeface="Times New Roman"/>
                <a:ea typeface="DejaVu Sans"/>
              </a:rPr>
              <a:t>. Муниципальные программы 6.1. Достижение целевых показателей в 2016 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84976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5113" algn="just"/>
            <a:r>
              <a:rPr lang="ru-RU" dirty="0"/>
              <a:t>В 2016 году на территории муниципального образования « город Бугуруслан» реализовано 20  муниципальных  программ, финансирование  из бюджетов всех уровней осуществлялось по 17 муниципальным программам. </a:t>
            </a:r>
          </a:p>
          <a:p>
            <a:pPr indent="180975" algn="just"/>
            <a:endParaRPr lang="ru-RU" dirty="0"/>
          </a:p>
          <a:p>
            <a:pPr indent="180975" algn="just"/>
            <a:r>
              <a:rPr lang="ru-RU" dirty="0"/>
              <a:t>Из 20 муниципальных программ :</a:t>
            </a:r>
          </a:p>
          <a:p>
            <a:pPr indent="180975" algn="just"/>
            <a:r>
              <a:rPr lang="ru-RU" dirty="0"/>
              <a:t>1</a:t>
            </a:r>
            <a:r>
              <a:rPr lang="en-US" dirty="0"/>
              <a:t>4</a:t>
            </a:r>
            <a:r>
              <a:rPr lang="ru-RU" dirty="0"/>
              <a:t> муниципальных  программ признаны высоко  эффективными (</a:t>
            </a:r>
            <a:r>
              <a:rPr lang="ru-RU" dirty="0" err="1"/>
              <a:t>ЭРмп</a:t>
            </a:r>
            <a:r>
              <a:rPr lang="en-US" dirty="0"/>
              <a:t>&gt; 0,90)</a:t>
            </a:r>
            <a:r>
              <a:rPr lang="ru-RU" dirty="0"/>
              <a:t>;</a:t>
            </a:r>
            <a:endParaRPr lang="en-US" dirty="0"/>
          </a:p>
          <a:p>
            <a:pPr indent="180975" algn="just"/>
            <a:r>
              <a:rPr lang="en-US" dirty="0"/>
              <a:t>1 </a:t>
            </a:r>
            <a:r>
              <a:rPr lang="ru-RU" dirty="0"/>
              <a:t>муниципальная программа  признана  средне  эффективной (</a:t>
            </a:r>
            <a:r>
              <a:rPr lang="ru-RU" dirty="0" err="1"/>
              <a:t>ЭРмп</a:t>
            </a:r>
            <a:r>
              <a:rPr lang="en-US" dirty="0"/>
              <a:t>&gt;0,80)</a:t>
            </a:r>
            <a:r>
              <a:rPr lang="ru-RU" dirty="0"/>
              <a:t>;</a:t>
            </a:r>
            <a:endParaRPr lang="en-US" dirty="0"/>
          </a:p>
          <a:p>
            <a:pPr indent="180975" algn="just"/>
            <a:r>
              <a:rPr lang="en-US" dirty="0"/>
              <a:t>3 </a:t>
            </a:r>
            <a:r>
              <a:rPr lang="ru-RU" dirty="0"/>
              <a:t>муниципальные программы признаны удовлетворительными  (</a:t>
            </a:r>
            <a:r>
              <a:rPr lang="ru-RU" dirty="0" err="1"/>
              <a:t>ЭРмп</a:t>
            </a:r>
            <a:r>
              <a:rPr lang="en-US" dirty="0"/>
              <a:t>&gt;0,70)</a:t>
            </a:r>
            <a:r>
              <a:rPr lang="ru-RU" dirty="0"/>
              <a:t>;</a:t>
            </a:r>
            <a:endParaRPr lang="en-US" dirty="0"/>
          </a:p>
          <a:p>
            <a:pPr indent="180975" algn="just"/>
            <a:r>
              <a:rPr lang="en-US" dirty="0"/>
              <a:t>2 </a:t>
            </a:r>
            <a:r>
              <a:rPr lang="ru-RU" dirty="0"/>
              <a:t>муниципальные программы признаны неудовлетворительными  (</a:t>
            </a:r>
            <a:r>
              <a:rPr lang="ru-RU" dirty="0" err="1"/>
              <a:t>ЭРмп</a:t>
            </a:r>
            <a:r>
              <a:rPr lang="en-US" dirty="0"/>
              <a:t>&lt;0,70)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90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368053" y="116632"/>
            <a:ext cx="8380409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VI</a:t>
            </a:r>
            <a:r>
              <a:rPr lang="ru-RU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. Муниципальные программы 6.1. Достижение целевых показателей в 2016 году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32258"/>
              </p:ext>
            </p:extLst>
          </p:nvPr>
        </p:nvGraphicFramePr>
        <p:xfrm>
          <a:off x="345789" y="943649"/>
          <a:ext cx="8424936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Достижение индикаторов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Исполнение ресурсного обеспечения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Результат оценки эффективности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 Развитие системы образования города Бугуруслана на 2015-2020 годы».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Программой запланировано выполнение 6 индикаторов, все индикаторы выполнены.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СР=1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ССуз</a:t>
                      </a:r>
                      <a:r>
                        <a:rPr lang="ru-RU" sz="1200" dirty="0">
                          <a:effectLst/>
                        </a:rPr>
                        <a:t> =0,98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ЭРмп</a:t>
                      </a:r>
                      <a:r>
                        <a:rPr lang="ru-RU" sz="1200" dirty="0">
                          <a:effectLst/>
                        </a:rPr>
                        <a:t>=0,99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 Развитие культуры муниципального образования «город Бугуруслан» на 2015-2020 годы».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Программой запланировано выполнение 5 индикаторов, все индикаторы выполнены.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СР=1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ССуз</a:t>
                      </a:r>
                      <a:r>
                        <a:rPr lang="ru-RU" sz="1200" dirty="0">
                          <a:effectLst/>
                        </a:rPr>
                        <a:t> =0,95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ЭРмп</a:t>
                      </a:r>
                      <a:r>
                        <a:rPr lang="ru-RU" sz="1200" dirty="0">
                          <a:effectLst/>
                        </a:rPr>
                        <a:t>=0,9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 Развитие физической культуры и спорта муниципального образования «город Бугуруслан» на 2015-2020 годы».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Программой запланировано выполнение 6 индикаторов, все индикаторы выполнены.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СР=1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ССуз</a:t>
                      </a:r>
                      <a:r>
                        <a:rPr lang="ru-RU" sz="1200" dirty="0">
                          <a:effectLst/>
                        </a:rPr>
                        <a:t> =0,86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ЭРмп</a:t>
                      </a:r>
                      <a:r>
                        <a:rPr lang="ru-RU" sz="1200" dirty="0">
                          <a:effectLst/>
                        </a:rPr>
                        <a:t>=0,96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 Обеспечение жильем молодых семей муниципального образования « город Бугуруслан» на 2016-2020 годы»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Программой запланировано выполнение 1индикатора.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СР=1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ССуз</a:t>
                      </a:r>
                      <a:r>
                        <a:rPr lang="ru-RU" sz="1200" dirty="0">
                          <a:effectLst/>
                        </a:rPr>
                        <a:t> =1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ЭРмп</a:t>
                      </a:r>
                      <a:r>
                        <a:rPr lang="ru-RU" sz="1200" dirty="0">
                          <a:effectLst/>
                        </a:rPr>
                        <a:t>=1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«Комфортная городская среда муниципального образования « город Бугуруслан» на 2015-2020 годы»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Программой запланировано выполнение 6 индикаторов, один  из которых не выполнены.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СРмп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=0,83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ССуз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=0,97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ЭРмп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=0,805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 Переселение граждан города Бугуруслана из аварийного жилищного фонда» на 2013-2017 годы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Программой запланировано выполнение 2индикаторов.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СР=0,79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ССуз =1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ЭРмп</a:t>
                      </a:r>
                      <a:r>
                        <a:rPr lang="ru-RU" sz="1200" dirty="0">
                          <a:effectLst/>
                        </a:rPr>
                        <a:t>=0,79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036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107504" y="44624"/>
            <a:ext cx="8928992" cy="3600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4E3B30"/>
                </a:solidFill>
                <a:latin typeface="Times New Roman"/>
                <a:ea typeface="DejaVu Sans"/>
              </a:rPr>
              <a:t>6.1. Достижение целевых показателей в 2016 году</a:t>
            </a:r>
            <a:endParaRPr lang="ru-RU" dirty="0"/>
          </a:p>
        </p:txBody>
      </p:sp>
      <p:pic>
        <p:nvPicPr>
          <p:cNvPr id="10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1634"/>
              </p:ext>
            </p:extLst>
          </p:nvPr>
        </p:nvGraphicFramePr>
        <p:xfrm>
          <a:off x="467544" y="908720"/>
          <a:ext cx="8442072" cy="5636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Достижение индикаторов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Исполнение ресурсного обеспечения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Результат оценки эффективности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« Развитие малого и среднего предпринимательства  в городе  Бугуруслане» на 2016-2020 годы.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Программой запланировано выполнение 4 индикаторов.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СРмп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=0,987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ССуз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=0,99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ЭРмп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 Комплексные меры противодействия злоупотреблению наркотиками и их незаконному обороту в городе  Бугуруслане» на 2013-2017 годы.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запланировано выполнение 13 индикаторов, два из   которых  достигнут не в полном объеме,2-перевыполнены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=0,74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 О противодействии коррупции в муниципальном образовании « город Бугуруслан» на 2014-2016 годы.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запланировано выполнение 3 индикаторов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 =0,86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 Развитие муниципальной службы в администрации муниципального образования « город Бугуруслан» на 2016-2020 годы.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запланировано выполнение 2 индикаторов,   которые  были достигнуты в полном объеме.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 =0,94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 Профилактика экстремизма  на территории муниципального образования « город Бугуруслан»  на 2016-2020 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запланировано выполнение 2индикаторов.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 =0,999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 Развитие торговли   в городе  Бугуруслане» на 2016-2020» годы.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запланировано выполнение 5 индикаторов.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=0,95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«Обеспечение мероприятий гражданской обороны, предупреждения и ликвидации чрезвычайных ситуаций и безопасности людей на водных объектах муниципального образования « город Бугуруслан» на 2015-2020 годы»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запланировано выполнение 7 индикаторов, 5 из которых не выполнены.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=0,99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3"/>
          <p:cNvSpPr/>
          <p:nvPr/>
        </p:nvSpPr>
        <p:spPr>
          <a:xfrm>
            <a:off x="467544" y="182741"/>
            <a:ext cx="8380409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VI</a:t>
            </a:r>
            <a:r>
              <a:rPr lang="ru-RU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. Муниципальные программы 6.1. Достижение целевых показателей в 2016 году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59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179512" y="116632"/>
            <a:ext cx="8784976" cy="3600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rgbClr val="4E3B30"/>
                </a:solidFill>
                <a:latin typeface="Times New Roman"/>
                <a:ea typeface="DejaVu Sans"/>
              </a:rPr>
              <a:t>6.1. Достижение целевых показателей в 2016 году</a:t>
            </a:r>
            <a:endParaRPr lang="ru-RU" dirty="0"/>
          </a:p>
        </p:txBody>
      </p:sp>
      <p:pic>
        <p:nvPicPr>
          <p:cNvPr id="5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25006"/>
              </p:ext>
            </p:extLst>
          </p:nvPr>
        </p:nvGraphicFramePr>
        <p:xfrm>
          <a:off x="368053" y="764704"/>
          <a:ext cx="8596434" cy="5851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Достижение индикаторов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Исполнение ресурсного обеспечения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Результат оценки эффективности программы (подпрограммы)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«Пожарная безопасность муниципального образования « город Бугуруслан» на 2014-2016 годы»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СРмп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ССуз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 финансирование в 2016 году не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предусотрено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ЭРмп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«Улучшение условий охраны труда на территории  города Бугуруслана» на 2016-2020 годы»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Программой запланировано выполнение 4 индикаторов, один  из которых не выполнен.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СРмп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=0,75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ССуз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 ( имеется кредиторская задолженность)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ЭРмп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=0,7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«Развитие системы </a:t>
                      </a:r>
                      <a:r>
                        <a:rPr lang="ru-RU" sz="1100" dirty="0" err="1">
                          <a:effectLst/>
                        </a:rPr>
                        <a:t>градорегулирования</a:t>
                      </a:r>
                      <a:r>
                        <a:rPr lang="ru-RU" sz="1100" dirty="0">
                          <a:effectLst/>
                        </a:rPr>
                        <a:t> муниципального образования « город Бугуруслан» на 2016-2018 годы»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запланировано выполнение 1 индикатора.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= 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«Социальная поддержка граждан муниципального образования « город Бугуруслан» на 2015-2020 годы»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Программой  выполнение самостоятельных  индикаторов не предусмотрено.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=0,96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=0,9.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« Гармонизация межэтнических и межконфессиональных отношений на территории муниципального образования « город Бугуруслан» на 2016-2020 годы»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Программой запланировано выполнение 2индикаторов,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СРмп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=1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ССуз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=1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ЭРмп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=1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«Профилактика правонарушений и охрана общественного порядка на территории  муниципального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« город Бугуруслан» на 2016-2020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годы»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Данной программой запланировано выполнение 1 индикатора.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Финансирование не осуществлялось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=0,9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«Обеспечение сохранности и развитие дорожной сети автомобильных дорог общего пользования местного значения и транспортной системы  муниципального образования « город Бугуруслан» на 2015-2020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годы»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Подпрограммами данной программы запланировано выполнение 10 индикаторов, 6 из которых не выполнены.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СРмп</a:t>
                      </a:r>
                      <a:r>
                        <a:rPr lang="ru-RU" sz="1100" dirty="0">
                          <a:effectLst/>
                        </a:rPr>
                        <a:t>=0,4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</a:t>
                      </a:r>
                      <a:r>
                        <a:rPr lang="ru-RU" sz="1100" dirty="0">
                          <a:effectLst/>
                        </a:rPr>
                        <a:t>=0,86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ЭРмп</a:t>
                      </a:r>
                      <a:r>
                        <a:rPr lang="ru-RU" sz="1100" dirty="0">
                          <a:effectLst/>
                        </a:rPr>
                        <a:t>=0,5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10" marR="14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3"/>
          <p:cNvSpPr/>
          <p:nvPr/>
        </p:nvSpPr>
        <p:spPr>
          <a:xfrm>
            <a:off x="368054" y="14009"/>
            <a:ext cx="8380409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VI</a:t>
            </a:r>
            <a:r>
              <a:rPr lang="ru-RU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. Муниципальные программы 6.1. Достижение целевых показателей в 2016 году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6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ustomShape 1"/>
          <p:cNvSpPr/>
          <p:nvPr/>
        </p:nvSpPr>
        <p:spPr>
          <a:xfrm>
            <a:off x="559440" y="504000"/>
            <a:ext cx="8122320" cy="570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1.3. Межбюджетные трансферты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441540" y="1156633"/>
            <a:ext cx="8358120" cy="53287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50000"/>
              </a:lnSpc>
              <a:buSzPct val="25000"/>
              <a:buFont typeface="Arial"/>
              <a:buChar char="•"/>
            </a:pPr>
            <a:endParaRPr dirty="0"/>
          </a:p>
        </p:txBody>
      </p:sp>
      <p:sp>
        <p:nvSpPr>
          <p:cNvPr id="67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1414" y="6337047"/>
            <a:ext cx="645172" cy="449984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456" y="1340768"/>
            <a:ext cx="5976664" cy="16561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МЕЖБЮДЖЕТНЫЕ ТРАНСФЕРТЫ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 (основной вид безвозмездных перечислений)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 денежные средства, перечисляемые из одного бюджета бюджетной системы Российской Федерации другому.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9440" y="3257434"/>
            <a:ext cx="3168352" cy="1323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Дотации</a:t>
            </a:r>
            <a:r>
              <a:rPr lang="ru-RU" sz="1400" i="1" dirty="0">
                <a:solidFill>
                  <a:schemeClr val="tx1"/>
                </a:solidFill>
              </a:rPr>
              <a:t> (от лат. «</a:t>
            </a:r>
            <a:r>
              <a:rPr lang="ru-RU" sz="1400" i="1" dirty="0" err="1">
                <a:solidFill>
                  <a:schemeClr val="tx1"/>
                </a:solidFill>
              </a:rPr>
              <a:t>Dotatio</a:t>
            </a:r>
            <a:r>
              <a:rPr lang="ru-RU" sz="1400" i="1" dirty="0">
                <a:solidFill>
                  <a:schemeClr val="tx1"/>
                </a:solidFill>
              </a:rPr>
              <a:t>»–дар, пожертвование).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3550" y="3208144"/>
            <a:ext cx="3213227" cy="13729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Субсидии</a:t>
            </a:r>
            <a:r>
              <a:rPr lang="ru-RU" sz="1400" i="1" dirty="0">
                <a:solidFill>
                  <a:schemeClr val="tx1"/>
                </a:solidFill>
              </a:rPr>
              <a:t> (от лат. «</a:t>
            </a:r>
            <a:r>
              <a:rPr lang="ru-RU" sz="1400" i="1" dirty="0" err="1">
                <a:solidFill>
                  <a:schemeClr val="tx1"/>
                </a:solidFill>
              </a:rPr>
              <a:t>Subsidium</a:t>
            </a:r>
            <a:r>
              <a:rPr lang="ru-RU" sz="1400" i="1" dirty="0">
                <a:solidFill>
                  <a:schemeClr val="tx1"/>
                </a:solidFill>
              </a:rPr>
              <a:t>»–поддержка). Предоставляются на условиях долевого софинансирования расходов других бюджетов.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5930" y="4653136"/>
            <a:ext cx="4104456" cy="17281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Субвенции</a:t>
            </a:r>
            <a:r>
              <a:rPr lang="ru-RU" sz="1400" i="1" dirty="0">
                <a:solidFill>
                  <a:schemeClr val="tx1"/>
                </a:solidFill>
              </a:rPr>
              <a:t> (от лат. «</a:t>
            </a:r>
            <a:r>
              <a:rPr lang="ru-RU" sz="1400" i="1" dirty="0" err="1">
                <a:solidFill>
                  <a:schemeClr val="tx1"/>
                </a:solidFill>
              </a:rPr>
              <a:t>Subvenire</a:t>
            </a:r>
            <a:r>
              <a:rPr lang="ru-RU" sz="1400" i="1" dirty="0">
                <a:solidFill>
                  <a:schemeClr val="tx1"/>
                </a:solidFill>
              </a:rPr>
              <a:t>»–приходить на помощь). Предоставляются на финансирование «переданных» другим публично-правовым образованиям полномочий.</a:t>
            </a:r>
            <a:r>
              <a:rPr lang="ru-RU" sz="1400" i="1" dirty="0"/>
              <a:t>	</a:t>
            </a:r>
            <a:r>
              <a:rPr lang="ru-RU" i="1" dirty="0"/>
              <a:t>	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2996952"/>
            <a:ext cx="286178" cy="211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68" y="2996952"/>
            <a:ext cx="360040" cy="211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12623" y="299695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-\Desktop\Бюджет для граждан\БЮДЖЕТ ДЛЯ ГРАЖДАН Бугуруслан\tipy-ekonomicheskogo-rost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92" y="1169648"/>
            <a:ext cx="1009868" cy="7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-\Desktop\Бюджет для граждан\i199046-contentImage1_1-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" y="5291987"/>
            <a:ext cx="1898212" cy="11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-\Desktop\Бюджет для граждан\загруженное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" y="1326988"/>
            <a:ext cx="1123943" cy="7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CustomShape 1"/>
          <p:cNvSpPr/>
          <p:nvPr/>
        </p:nvSpPr>
        <p:spPr>
          <a:xfrm>
            <a:off x="304921" y="62188"/>
            <a:ext cx="8677080" cy="4474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500" b="1" i="1" dirty="0">
                <a:solidFill>
                  <a:srgbClr val="4E3B30"/>
                </a:solidFill>
                <a:latin typeface="Times New Roman"/>
                <a:ea typeface="DejaVu Sans"/>
              </a:rPr>
              <a:t>6.2. Исполнение бюджета в разрезе муниципальных программ</a:t>
            </a:r>
            <a:endParaRPr sz="1500" dirty="0"/>
          </a:p>
        </p:txBody>
      </p:sp>
      <p:graphicFrame>
        <p:nvGraphicFramePr>
          <p:cNvPr id="125" name="Table 2"/>
          <p:cNvGraphicFramePr/>
          <p:nvPr>
            <p:extLst>
              <p:ext uri="{D42A27DB-BD31-4B8C-83A1-F6EECF244321}">
                <p14:modId xmlns:p14="http://schemas.microsoft.com/office/powerpoint/2010/main" val="622948523"/>
              </p:ext>
            </p:extLst>
          </p:nvPr>
        </p:nvGraphicFramePr>
        <p:xfrm>
          <a:off x="273489" y="659284"/>
          <a:ext cx="8617319" cy="6082358"/>
        </p:xfrm>
        <a:graphic>
          <a:graphicData uri="http://schemas.openxmlformats.org/drawingml/2006/table">
            <a:tbl>
              <a:tblPr/>
              <a:tblGrid>
                <a:gridCol w="43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0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№ п/п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2016 год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системы образования города Бугуруслана» на 2015-2020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483 321,7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474 539,4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98,2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«Обеспечение жильем молодых семей муниципального образования «город Бугуруслан» на 2016-2020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9 390,8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9 390,8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культуры муниципального образования «город Бугуруслан» на 2015-2020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51 469,7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49 142,5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95,5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физической культуры и спорта  на 2015-2020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19 214,5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17 939,5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93,4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«Комфортная городская среда» муниципального образования «город Бугуруслан» на 2015-2020 годы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127 513,6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107 631,4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84,4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«Обеспечение сохранности и развитие дорожной сети автомобильных дорог общего пользования местного значения и транспортной системы муниципального образования «город Бугуруслан» на период 2015-2020 годы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36 379,1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31 366,6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86,2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муниципального образования «город  Бугуруслан» от чрезвычайных ситуаций и обеспечение безопасности людей на водных объектах на 2015-2020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1 893,3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1 792,1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94,7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«Управление муниципальными финансами и муниципальным долгом муниципального образования «город Бугуруслан» на 2016-2020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«Пожарная безопасность муниципального образования «город Бугуруслан» на 2014-2016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499,8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499,8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6" name="CustomShape 3"/>
          <p:cNvSpPr/>
          <p:nvPr/>
        </p:nvSpPr>
        <p:spPr>
          <a:xfrm>
            <a:off x="8229600" y="6473880"/>
            <a:ext cx="749160" cy="23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AF008797-A2FA-4AD4-B6D2-FFDABDDBBE15}" type="slidenum">
              <a:rPr lang="ru-RU" sz="1200">
                <a:solidFill>
                  <a:srgbClr val="D38E28"/>
                </a:solidFill>
                <a:latin typeface="Franklin Gothic Book"/>
                <a:ea typeface="DejaVu Sans"/>
              </a:rPr>
              <a:pPr algn="r">
                <a:lnSpc>
                  <a:spcPct val="100000"/>
                </a:lnSpc>
              </a:pPr>
              <a:t>40</a:t>
            </a:fld>
            <a:endParaRPr/>
          </a:p>
        </p:txBody>
      </p:sp>
      <p:sp>
        <p:nvSpPr>
          <p:cNvPr id="127" name="CustomShape 4"/>
          <p:cNvSpPr/>
          <p:nvPr/>
        </p:nvSpPr>
        <p:spPr>
          <a:xfrm>
            <a:off x="8079840" y="509659"/>
            <a:ext cx="842400" cy="28575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68344" y="404664"/>
            <a:ext cx="1310416" cy="2478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6038056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CustomShape 1"/>
          <p:cNvSpPr/>
          <p:nvPr/>
        </p:nvSpPr>
        <p:spPr>
          <a:xfrm>
            <a:off x="322568" y="457200"/>
            <a:ext cx="8677080" cy="4000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i="1" dirty="0">
                <a:solidFill>
                  <a:srgbClr val="4E3B30"/>
                </a:solidFill>
                <a:latin typeface="Times New Roman"/>
                <a:ea typeface="DejaVu Sans"/>
              </a:rPr>
              <a:t>6.1. Исполнение бюджета в разрезе муниципальных программ</a:t>
            </a:r>
            <a:endParaRPr lang="ru-RU" sz="2000" dirty="0"/>
          </a:p>
        </p:txBody>
      </p:sp>
      <p:graphicFrame>
        <p:nvGraphicFramePr>
          <p:cNvPr id="129" name="Table 2"/>
          <p:cNvGraphicFramePr/>
          <p:nvPr>
            <p:extLst>
              <p:ext uri="{D42A27DB-BD31-4B8C-83A1-F6EECF244321}">
                <p14:modId xmlns:p14="http://schemas.microsoft.com/office/powerpoint/2010/main" val="3727892552"/>
              </p:ext>
            </p:extLst>
          </p:nvPr>
        </p:nvGraphicFramePr>
        <p:xfrm>
          <a:off x="285721" y="1285860"/>
          <a:ext cx="8636520" cy="4648680"/>
        </p:xfrm>
        <a:graphic>
          <a:graphicData uri="http://schemas.openxmlformats.org/drawingml/2006/table">
            <a:tbl>
              <a:tblPr/>
              <a:tblGrid>
                <a:gridCol w="39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№ п/п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План 2016 год</a:t>
                      </a: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на 2016год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муниципальной службы в администрации г. Бугуруслана» на 2015-2017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77,8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73,5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94,5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«Комплексные меры противодействия злоупотреблению наркотиков и их незаконному обороту на 2013-2016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80,0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59,6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74,5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торговли в городе Бугуруслане на 2013-2015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19,3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17,8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92,2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«О развитии малого и среднего предпринимательства в городе Бугуруслане на 2016-2020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619,7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617,9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67,4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муниципального образования город Бугуруслан» на 2015-2020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19 175,4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18 464,8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96,3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«Переселение граждан  г. Бугуруслана из аварийного жилого фонда» на 2013-2017 годы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5 019,3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5 019,0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99,9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«О противодействии коррупции в муниципальном образовании «город Бугуруслан» на 2014-2016 годы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86,7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0" name="CustomShape 3"/>
          <p:cNvSpPr/>
          <p:nvPr/>
        </p:nvSpPr>
        <p:spPr>
          <a:xfrm>
            <a:off x="8229600" y="6473880"/>
            <a:ext cx="749160" cy="23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6EDC03F4-0DFF-4A53-9FA9-E55CE8ADA198}" type="slidenum">
              <a:rPr lang="ru-RU" sz="1200">
                <a:solidFill>
                  <a:srgbClr val="D38E28"/>
                </a:solidFill>
                <a:latin typeface="Franklin Gothic Book"/>
                <a:ea typeface="DejaVu Sans"/>
              </a:rPr>
              <a:pPr algn="r">
                <a:lnSpc>
                  <a:spcPct val="100000"/>
                </a:lnSpc>
              </a:pPr>
              <a:t>41</a:t>
            </a:fld>
            <a:endParaRPr/>
          </a:p>
        </p:txBody>
      </p:sp>
      <p:sp>
        <p:nvSpPr>
          <p:cNvPr id="131" name="CustomShape 4"/>
          <p:cNvSpPr/>
          <p:nvPr/>
        </p:nvSpPr>
        <p:spPr>
          <a:xfrm>
            <a:off x="7791383" y="974838"/>
            <a:ext cx="1109880" cy="2857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DejaVu Sans"/>
              </a:rPr>
              <a:t>(тыс. рублей</a:t>
            </a:r>
            <a:r>
              <a:rPr lang="ru-RU" sz="1200" b="1" dirty="0">
                <a:solidFill>
                  <a:srgbClr val="000000"/>
                </a:solidFill>
                <a:latin typeface="Franklin Gothic Book"/>
                <a:ea typeface="DejaVu Sans"/>
              </a:rPr>
              <a:t>.)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272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CustomShape 1"/>
          <p:cNvSpPr/>
          <p:nvPr/>
        </p:nvSpPr>
        <p:spPr>
          <a:xfrm>
            <a:off x="304920" y="457200"/>
            <a:ext cx="8677080" cy="4714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i="1" dirty="0">
                <a:solidFill>
                  <a:srgbClr val="4E3B30"/>
                </a:solidFill>
                <a:latin typeface="Times New Roman"/>
                <a:ea typeface="DejaVu Sans"/>
              </a:rPr>
              <a:t>6.1. Исполнение бюджета в разрезе муниципальных программ</a:t>
            </a:r>
            <a:endParaRPr lang="ru-RU" sz="2000" dirty="0"/>
          </a:p>
        </p:txBody>
      </p:sp>
      <p:graphicFrame>
        <p:nvGraphicFramePr>
          <p:cNvPr id="133" name="Table 2"/>
          <p:cNvGraphicFramePr/>
          <p:nvPr>
            <p:extLst>
              <p:ext uri="{D42A27DB-BD31-4B8C-83A1-F6EECF244321}">
                <p14:modId xmlns:p14="http://schemas.microsoft.com/office/powerpoint/2010/main" val="879375548"/>
              </p:ext>
            </p:extLst>
          </p:nvPr>
        </p:nvGraphicFramePr>
        <p:xfrm>
          <a:off x="483241" y="1628801"/>
          <a:ext cx="8320438" cy="4250431"/>
        </p:xfrm>
        <a:graphic>
          <a:graphicData uri="http://schemas.openxmlformats.org/drawingml/2006/table">
            <a:tbl>
              <a:tblPr/>
              <a:tblGrid>
                <a:gridCol w="47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3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№ п/п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План 2016 год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за  2016 год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экстремизма на территории муниципального образования «город Бугуруслан» на 2016-2020 годы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latin typeface="Times New Roman"/>
                          <a:ea typeface="Calibri"/>
                          <a:cs typeface="Times New Roman"/>
                        </a:rPr>
                        <a:t>«Улучшение условий и охраны труда на территории города Бугуруслана на 2016-2020 годы»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системы  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градорегулирования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образования "город Бугуруслан" на 2016 - 2018 годы»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2 887,0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2 887,0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«Гармонизация межэтнических и межконфессиональных отношений на территории муниципального образования «город Бугуруслан»» на 2016-2020 годы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757 683,3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719 482,7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95,1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" name="CustomShape 3"/>
          <p:cNvSpPr/>
          <p:nvPr/>
        </p:nvSpPr>
        <p:spPr>
          <a:xfrm>
            <a:off x="8229600" y="6473880"/>
            <a:ext cx="749160" cy="23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BB093828-F726-4AE4-85F0-7F96F34F3242}" type="slidenum">
              <a:rPr lang="ru-RU" sz="1200">
                <a:solidFill>
                  <a:srgbClr val="D38E28"/>
                </a:solidFill>
                <a:latin typeface="Franklin Gothic Book"/>
                <a:ea typeface="DejaVu Sans"/>
              </a:rPr>
              <a:pPr algn="r">
                <a:lnSpc>
                  <a:spcPct val="100000"/>
                </a:lnSpc>
              </a:pPr>
              <a:t>42</a:t>
            </a:fld>
            <a:endParaRPr/>
          </a:p>
        </p:txBody>
      </p:sp>
      <p:sp>
        <p:nvSpPr>
          <p:cNvPr id="135" name="CustomShape 4"/>
          <p:cNvSpPr/>
          <p:nvPr/>
        </p:nvSpPr>
        <p:spPr>
          <a:xfrm>
            <a:off x="7740352" y="1049760"/>
            <a:ext cx="1181888" cy="2635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ru-RU" sz="1400" b="1" dirty="0" err="1">
                <a:solidFill>
                  <a:srgbClr val="0000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400" b="1" dirty="0">
                <a:solidFill>
                  <a:srgbClr val="000000"/>
                </a:solidFill>
                <a:latin typeface="Franklin Gothic Book"/>
                <a:ea typeface="DejaVu Sans"/>
              </a:rPr>
              <a:t>)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357988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01073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86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ustomShape 1"/>
          <p:cNvSpPr/>
          <p:nvPr/>
        </p:nvSpPr>
        <p:spPr>
          <a:xfrm>
            <a:off x="346410" y="457200"/>
            <a:ext cx="8280652" cy="8283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DejaVu Sans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DejaVu Sans"/>
              </a:rPr>
              <a:t>VII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DejaVu Sans"/>
              </a:rPr>
              <a:t>. Источники 7.1. Источники финансирования дефицита бюджета на 2016 год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22" name="Table 2"/>
          <p:cNvGraphicFramePr/>
          <p:nvPr>
            <p:extLst>
              <p:ext uri="{D42A27DB-BD31-4B8C-83A1-F6EECF244321}">
                <p14:modId xmlns:p14="http://schemas.microsoft.com/office/powerpoint/2010/main" val="1179517398"/>
              </p:ext>
            </p:extLst>
          </p:nvPr>
        </p:nvGraphicFramePr>
        <p:xfrm>
          <a:off x="357158" y="1844824"/>
          <a:ext cx="8286808" cy="5011462"/>
        </p:xfrm>
        <a:graphic>
          <a:graphicData uri="http://schemas.openxmlformats.org/drawingml/2006/table">
            <a:tbl>
              <a:tblPr/>
              <a:tblGrid>
                <a:gridCol w="516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Наименование источника финансирования дефицитов бюджета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Источники финансирования дефицита бюджета за 2016 год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Источники финансирования дефицита бюджета-всего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-8 882,6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 кредитных организаций в валюте Российской Федерации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-6 000,0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Иные источники внутреннего финансирования дефицитов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бюджетов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/>
                        <a:t>-555,0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Изменение остатков средств на счетах по учету средств бюджета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-2 327,6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" name="CustomShape 3"/>
          <p:cNvSpPr/>
          <p:nvPr/>
        </p:nvSpPr>
        <p:spPr>
          <a:xfrm>
            <a:off x="8229600" y="6473880"/>
            <a:ext cx="749160" cy="23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6F671A1D-FDA2-4D1E-B406-67F3AC91D58D}" type="slidenum">
              <a:rPr lang="ru-RU" sz="1200">
                <a:solidFill>
                  <a:srgbClr val="D38E28"/>
                </a:solidFill>
                <a:latin typeface="Franklin Gothic Book"/>
                <a:ea typeface="DejaVu Sans"/>
              </a:rPr>
              <a:pPr algn="r">
                <a:lnSpc>
                  <a:spcPct val="100000"/>
                </a:lnSpc>
              </a:pPr>
              <a:t>44</a:t>
            </a:fld>
            <a:endParaRPr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11928" y="1412776"/>
            <a:ext cx="1440160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386402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56895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2016 году погашено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рублей по бюджетному кредиту, привлеченному в 2013 году в сумме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20,0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рублей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гашения кредиторской задолженности 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частичного покрытия дефицита бюджета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01.01.2017 долговых обязательств муниципальное образование «город Бугуруслан» не имеет.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899592" y="332656"/>
            <a:ext cx="75608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Бюджетные кредиты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от других бюджетов бюджетной системы Российской Федерации</a:t>
            </a: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171874965"/>
              </p:ext>
            </p:extLst>
          </p:nvPr>
        </p:nvGraphicFramePr>
        <p:xfrm>
          <a:off x="611559" y="2978652"/>
          <a:ext cx="8280919" cy="374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448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CustomShape 1"/>
          <p:cNvSpPr/>
          <p:nvPr/>
        </p:nvSpPr>
        <p:spPr>
          <a:xfrm>
            <a:off x="472961" y="404664"/>
            <a:ext cx="8224560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 i="1" dirty="0">
                <a:ea typeface="DejaVu Sans"/>
              </a:rPr>
              <a:t>VIII</a:t>
            </a:r>
            <a:r>
              <a:rPr lang="ru-RU" b="1" i="1" dirty="0">
                <a:ea typeface="DejaVu Sans"/>
              </a:rPr>
              <a:t>. Информация о финансовом отделе администрации муниципального образования «город Бугуруслан»</a:t>
            </a:r>
            <a:endParaRPr b="1" i="1" dirty="0">
              <a:ea typeface="DejaVu Sans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57200" y="2060848"/>
            <a:ext cx="8214120" cy="38884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Полное наименование:</a:t>
            </a:r>
            <a:r>
              <a:rPr lang="ru-RU" sz="1600" dirty="0">
                <a:latin typeface="Times New Roman"/>
                <a:ea typeface="DejaVu Sans"/>
              </a:rPr>
              <a:t> </a:t>
            </a:r>
            <a:r>
              <a:rPr lang="ru-RU" sz="1600" b="1" dirty="0">
                <a:latin typeface="Times New Roman"/>
                <a:ea typeface="DejaVu Sans"/>
              </a:rPr>
              <a:t>Финансовый отдел администрации муниципального образования «город Бугуруслан»</a:t>
            </a:r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Адрес(почтовый): </a:t>
            </a:r>
            <a:r>
              <a:rPr lang="ru-RU" sz="1600" dirty="0">
                <a:latin typeface="Times New Roman"/>
                <a:ea typeface="DejaVu Sans"/>
              </a:rPr>
              <a:t>461630, Оренбургская область, город Бугуруслан, улица Революционная, дом №17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Адрес электронной почты: </a:t>
            </a:r>
            <a:r>
              <a:rPr lang="ru-RU" sz="1600" dirty="0">
                <a:latin typeface="Times New Roman"/>
                <a:ea typeface="DejaVu Sans"/>
              </a:rPr>
              <a:t>bugfo@mail.ru</a:t>
            </a:r>
            <a:endParaRPr dirty="0"/>
          </a:p>
          <a:p>
            <a:pPr algn="just">
              <a:lnSpc>
                <a:spcPct val="100000"/>
              </a:lnSpc>
              <a:buSzPct val="25000"/>
            </a:pPr>
            <a:r>
              <a:rPr lang="ru-RU" sz="1600" b="1" i="1" dirty="0">
                <a:latin typeface="Times New Roman"/>
                <a:ea typeface="DejaVu Sans"/>
              </a:rPr>
              <a:t>Начальник финансового отдела:</a:t>
            </a:r>
            <a:r>
              <a:rPr lang="ru-RU" dirty="0">
                <a:latin typeface="Times New Roman"/>
                <a:ea typeface="DejaVu Sans"/>
              </a:rPr>
              <a:t> </a:t>
            </a:r>
            <a:r>
              <a:rPr lang="ru-RU" sz="1600" dirty="0">
                <a:latin typeface="Times New Roman"/>
                <a:ea typeface="DejaVu Sans"/>
              </a:rPr>
              <a:t>Хайретдинова Альбина </a:t>
            </a:r>
            <a:r>
              <a:rPr lang="ru-RU" sz="1600" dirty="0" err="1">
                <a:latin typeface="Times New Roman"/>
                <a:ea typeface="DejaVu Sans"/>
              </a:rPr>
              <a:t>Ринатовна</a:t>
            </a:r>
            <a:endParaRPr lang="ru-RU" sz="1600" dirty="0"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ru-RU" sz="1600" b="1" i="1" dirty="0">
                <a:latin typeface="Times New Roman"/>
              </a:rPr>
              <a:t>Заместитель начальника финансового отдела </a:t>
            </a:r>
            <a:r>
              <a:rPr lang="ru-RU" sz="1600" dirty="0">
                <a:latin typeface="Times New Roman"/>
              </a:rPr>
              <a:t>– начальник бюджетного отдела </a:t>
            </a:r>
            <a:r>
              <a:rPr lang="ru-RU" sz="1600" dirty="0" err="1">
                <a:latin typeface="Times New Roman"/>
              </a:rPr>
              <a:t>Банишева</a:t>
            </a:r>
            <a:r>
              <a:rPr lang="ru-RU" sz="1600" dirty="0">
                <a:latin typeface="Times New Roman"/>
              </a:rPr>
              <a:t> 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ru-RU" sz="1600" dirty="0">
                <a:latin typeface="Times New Roman"/>
              </a:rPr>
              <a:t>Татьяна Юрьевна, тел. 3-33-04</a:t>
            </a:r>
            <a:endParaRPr sz="1600"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Начальник отдела доходов и казначейского исполнения бюджета: </a:t>
            </a:r>
            <a:r>
              <a:rPr lang="ru-RU" sz="1600" dirty="0">
                <a:latin typeface="Times New Roman"/>
                <a:ea typeface="DejaVu Sans"/>
              </a:rPr>
              <a:t>Бородина Светлана Николаевна, тел. 3-33-03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Начальник отдела бухгалтерского учета и отчетности по бюджету:</a:t>
            </a:r>
            <a:r>
              <a:rPr lang="ru-RU" sz="1600" dirty="0">
                <a:latin typeface="Times New Roman"/>
                <a:ea typeface="DejaVu Sans"/>
              </a:rPr>
              <a:t> Родоман Елена Александровна, тел. 3-33-02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Режим работы: </a:t>
            </a:r>
            <a:r>
              <a:rPr lang="ru-RU" sz="1600" dirty="0">
                <a:latin typeface="Times New Roman"/>
                <a:ea typeface="DejaVu Sans"/>
              </a:rPr>
              <a:t>C понедельника по пятницу: с 8:30 до 17:30, перерыв с 13:00 до 14:00; суббота, воскресенье: выходные дни.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3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5096" y="6410143"/>
            <a:ext cx="508904" cy="449984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23980" y="1628800"/>
            <a:ext cx="829134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8360"/>
            <a:ext cx="914399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68" name="CustomShape 1"/>
          <p:cNvSpPr/>
          <p:nvPr/>
        </p:nvSpPr>
        <p:spPr>
          <a:xfrm>
            <a:off x="254130" y="180360"/>
            <a:ext cx="8224560" cy="354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1.4. Расходы бюджета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229469" y="656584"/>
            <a:ext cx="8358120" cy="36011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МО «город Бугуруслан»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lang="ru-RU" sz="1300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70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2734" y="6367328"/>
            <a:ext cx="645172" cy="449984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7814" y="1268760"/>
            <a:ext cx="28083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Общегосударственные вопросы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2060848"/>
            <a:ext cx="2825661" cy="5571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7367" y="2605654"/>
            <a:ext cx="3816424" cy="6836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Национальная экономика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4873" y="3276958"/>
            <a:ext cx="4821383" cy="707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Жилищно-коммунальное хозяйство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4410" y="3986581"/>
            <a:ext cx="5217910" cy="8941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Образование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9670" y="4880681"/>
            <a:ext cx="3866505" cy="516268"/>
          </a:xfrm>
          <a:prstGeom prst="roundRect">
            <a:avLst/>
          </a:prstGeom>
          <a:solidFill>
            <a:srgbClr val="CD7B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Культура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5349703"/>
            <a:ext cx="2448272" cy="50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Социальная политика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2130" y="5851651"/>
            <a:ext cx="4121154" cy="42377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1200" b="1" dirty="0">
                <a:solidFill>
                  <a:schemeClr val="tx1"/>
                </a:solidFill>
              </a:rPr>
              <a:t>Физическая культура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8397" y="6319884"/>
            <a:ext cx="5818541" cy="5381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Обслуживание государственного и муниципального долга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-\Desktop\Бюджет для граждан\depositphotos_3193562-Business-men-with-docu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196753"/>
            <a:ext cx="972108" cy="8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-\Desktop\Бюджет для граждан\bezopasn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9" y="2034081"/>
            <a:ext cx="2589678" cy="5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-\Desktop\Бюджет для граждан\1201d66e6a13a3947323cc28c454abb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7" y="2618028"/>
            <a:ext cx="2082614" cy="6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-\Desktop\Бюджет для граждан\6-ho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7" y="3289332"/>
            <a:ext cx="1592208" cy="7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-\Desktop\Бюджет для граждан\depositphotos_3585010-Child-sitting-on-pile-of-books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7" y="3997027"/>
            <a:ext cx="1673924" cy="8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4203610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-\Desktop\Бюджет для граждан\823688836329804b8f16220c4e4c4dec273f5a7d64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80681"/>
            <a:ext cx="1049094" cy="5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-\Desktop\Бюджет для граждан\tari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0" y="5349703"/>
            <a:ext cx="778797" cy="4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-\Desktop\Бюджет для граждан\31426389-Gold-cup-with-a-football-ball--Stock-Phot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47" y="5604300"/>
            <a:ext cx="715584" cy="7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-\Desktop\Бюджет для граждан\nyjzd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6869"/>
            <a:ext cx="996320" cy="89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-\Desktop\Бюджет для граждан\man-with-board-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3631"/>
            <a:ext cx="30097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240" y="0"/>
            <a:ext cx="9192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stomShape 1"/>
          <p:cNvSpPr/>
          <p:nvPr/>
        </p:nvSpPr>
        <p:spPr>
          <a:xfrm>
            <a:off x="411480" y="188640"/>
            <a:ext cx="8224560" cy="74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b="1" i="1" dirty="0">
                <a:latin typeface="Times New Roman"/>
                <a:ea typeface="DejaVu Sans"/>
              </a:rPr>
              <a:t>II</a:t>
            </a:r>
            <a:r>
              <a:rPr lang="ru-RU" sz="1600" b="1" i="1" dirty="0">
                <a:latin typeface="Times New Roman"/>
                <a:ea typeface="DejaVu Sans"/>
              </a:rPr>
              <a:t>. Социально-экономическое развитие </a:t>
            </a:r>
            <a:r>
              <a:rPr lang="en-US" sz="1600" b="1" i="1" dirty="0">
                <a:latin typeface="Times New Roman"/>
                <a:ea typeface="DejaVu Sans"/>
              </a:rPr>
              <a:t>2</a:t>
            </a:r>
            <a:r>
              <a:rPr lang="ru-RU" sz="1600" b="1" i="1" dirty="0">
                <a:latin typeface="Times New Roman"/>
                <a:ea typeface="DejaVu Sans"/>
              </a:rPr>
              <a:t>.1. Основные показатели  развития экономики муниципального образования</a:t>
            </a:r>
            <a:endParaRPr dirty="0"/>
          </a:p>
        </p:txBody>
      </p:sp>
      <p:sp>
        <p:nvSpPr>
          <p:cNvPr id="72" name="CustomShape 2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73" name="Table 3"/>
          <p:cNvGraphicFramePr/>
          <p:nvPr>
            <p:extLst>
              <p:ext uri="{D42A27DB-BD31-4B8C-83A1-F6EECF244321}">
                <p14:modId xmlns:p14="http://schemas.microsoft.com/office/powerpoint/2010/main" val="1666441927"/>
              </p:ext>
            </p:extLst>
          </p:nvPr>
        </p:nvGraphicFramePr>
        <p:xfrm>
          <a:off x="411480" y="1196752"/>
          <a:ext cx="8224560" cy="4680519"/>
        </p:xfrm>
        <a:graphic>
          <a:graphicData uri="http://schemas.openxmlformats.org/drawingml/2006/table">
            <a:tbl>
              <a:tblPr/>
              <a:tblGrid>
                <a:gridCol w="4460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Ед. изм.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2015 г.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(факт)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2016 г.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(факт)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 (в действующих ценах)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млн. руб.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29 494,4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28 889,5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Численность населения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тыс. чел.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50,3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50,3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Индекс потребительских цен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114,0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106,5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</a:rPr>
                        <a:t>Уровень безработицы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2,2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1,8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Среднемесячная номинальная начисленная заработная плата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руб.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25 506,0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27 525,0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Ввод в действие жилых домов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тыс.м²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8,2</a:t>
                      </a:r>
                      <a:endParaRPr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912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Прожиточный минимум на душу населения в Оренбургской области за 2016 года составил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8 242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рублей.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  Средний размер трудовой пенсии по муниципальному образованию «город Бугуруслан»: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</a:rPr>
                        <a:t>  на 01.01.2016 г.  -   11 434,20 р.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01.01.2017 г.  -   11 799,59 р.</a:t>
                      </a:r>
                      <a:endParaRPr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1080" y="6317993"/>
            <a:ext cx="652920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ustomShape 1"/>
          <p:cNvSpPr/>
          <p:nvPr/>
        </p:nvSpPr>
        <p:spPr>
          <a:xfrm>
            <a:off x="457200" y="568440"/>
            <a:ext cx="8224560" cy="271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2.2. Показатели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graphicFrame>
        <p:nvGraphicFramePr>
          <p:cNvPr id="90" name="Table 2"/>
          <p:cNvGraphicFramePr/>
          <p:nvPr>
            <p:extLst>
              <p:ext uri="{D42A27DB-BD31-4B8C-83A1-F6EECF244321}">
                <p14:modId xmlns:p14="http://schemas.microsoft.com/office/powerpoint/2010/main" val="3821288811"/>
              </p:ext>
            </p:extLst>
          </p:nvPr>
        </p:nvGraphicFramePr>
        <p:xfrm>
          <a:off x="428596" y="928671"/>
          <a:ext cx="8224560" cy="4134160"/>
        </p:xfrm>
        <a:graphic>
          <a:graphicData uri="http://schemas.openxmlformats.org/drawingml/2006/table">
            <a:tbl>
              <a:tblPr/>
              <a:tblGrid>
                <a:gridCol w="38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№ п/п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Ед.изм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2015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(факт)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2016 г. (факт)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доходов местного бюджета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2.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3.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жилищно- коммунальное хозяйство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4.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образование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5.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6.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социальную политику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7.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8.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содержание органов местного самоуправления в расчете на одну единицу штатной численности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575,3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1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5608" y="6263999"/>
            <a:ext cx="578392" cy="594001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5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ustomShape 1"/>
          <p:cNvSpPr/>
          <p:nvPr/>
        </p:nvSpPr>
        <p:spPr>
          <a:xfrm>
            <a:off x="683568" y="246248"/>
            <a:ext cx="8224560" cy="271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2.2. Показатели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graphicFrame>
        <p:nvGraphicFramePr>
          <p:cNvPr id="93" name="Table 2"/>
          <p:cNvGraphicFramePr/>
          <p:nvPr>
            <p:extLst>
              <p:ext uri="{D42A27DB-BD31-4B8C-83A1-F6EECF244321}">
                <p14:modId xmlns:p14="http://schemas.microsoft.com/office/powerpoint/2010/main" val="2031078267"/>
              </p:ext>
            </p:extLst>
          </p:nvPr>
        </p:nvGraphicFramePr>
        <p:xfrm>
          <a:off x="439596" y="980728"/>
          <a:ext cx="8568856" cy="5419440"/>
        </p:xfrm>
        <a:graphic>
          <a:graphicData uri="http://schemas.openxmlformats.org/drawingml/2006/table">
            <a:tbl>
              <a:tblPr/>
              <a:tblGrid>
                <a:gridCol w="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№ п/п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Ед.изм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2015 г.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2016 г.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9.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Доля детей в возрасте 1-6 лет стоящих на учете для определения в муниципальные дошкольные образовательные учреждения, в общей численности детей в возрасте 1-6 лет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10.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(ЕГЭ) по русскому языку и математике в общей численности выпускников муниципальных общеобразовательных учреждений, сдавших ЕГЭ по данным предметам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11.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13 140,9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14 447,70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12.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 и искусства (включая школу искусств и музыкальную школу)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14 759,8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17 140,08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13.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21 727,8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21 146,8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14.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 (включая ДЮСШ «Олимп», СДЮСШОР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им.М.Р.Борова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, ДЮСШ «Ледовый дворец»)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17 930,77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18 906,87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15.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2697" y="6246713"/>
            <a:ext cx="578392" cy="59400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CustomShape 1"/>
          <p:cNvSpPr/>
          <p:nvPr/>
        </p:nvSpPr>
        <p:spPr>
          <a:xfrm>
            <a:off x="457200" y="360720"/>
            <a:ext cx="8224560" cy="343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2.2. Показатели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graphicFrame>
        <p:nvGraphicFramePr>
          <p:cNvPr id="96" name="Table 2"/>
          <p:cNvGraphicFramePr/>
          <p:nvPr>
            <p:extLst>
              <p:ext uri="{D42A27DB-BD31-4B8C-83A1-F6EECF244321}">
                <p14:modId xmlns:p14="http://schemas.microsoft.com/office/powerpoint/2010/main" val="3691993529"/>
              </p:ext>
            </p:extLst>
          </p:nvPr>
        </p:nvGraphicFramePr>
        <p:xfrm>
          <a:off x="457200" y="908720"/>
          <a:ext cx="8224559" cy="5716328"/>
        </p:xfrm>
        <a:graphic>
          <a:graphicData uri="http://schemas.openxmlformats.org/drawingml/2006/table">
            <a:tbl>
              <a:tblPr/>
              <a:tblGrid>
                <a:gridCol w="4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№ п/п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Ед.изм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2015 г.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2016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</a:rPr>
                        <a:t> г.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16.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11,8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23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17.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0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18.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28,6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28,6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19.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тыс.рублей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35,3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35,7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20.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83,6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62,2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21.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</a:t>
                      </a:r>
                      <a:endParaRPr sz="1200" kern="120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30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45,5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22.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sz="1200" kern="120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60,9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60,9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23.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33,4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33,4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7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5608" y="6264000"/>
            <a:ext cx="578392" cy="59400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86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4747</TotalTime>
  <Words>4444</Words>
  <Application>Microsoft Office PowerPoint</Application>
  <PresentationFormat>Экран (4:3)</PresentationFormat>
  <Paragraphs>1126</Paragraphs>
  <Slides>46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</vt:lpstr>
      <vt:lpstr>DejaVu Sans</vt:lpstr>
      <vt:lpstr>Franklin Gothic Book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user</cp:lastModifiedBy>
  <cp:revision>523</cp:revision>
  <cp:lastPrinted>2017-04-21T06:02:25Z</cp:lastPrinted>
  <dcterms:modified xsi:type="dcterms:W3CDTF">2017-05-18T10:03:28Z</dcterms:modified>
</cp:coreProperties>
</file>